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9.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0.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1.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 id="2147483674" r:id="rId6"/>
    <p:sldMasterId id="2147483684" r:id="rId7"/>
    <p:sldMasterId id="2147483705" r:id="rId8"/>
    <p:sldMasterId id="2147483716" r:id="rId9"/>
    <p:sldMasterId id="2147483727" r:id="rId10"/>
    <p:sldMasterId id="2147483736" r:id="rId11"/>
    <p:sldMasterId id="2147483744" r:id="rId12"/>
    <p:sldMasterId id="2147483754" r:id="rId13"/>
    <p:sldMasterId id="2147483765" r:id="rId14"/>
    <p:sldMasterId id="2147483781" r:id="rId15"/>
  </p:sldMasterIdLst>
  <p:notesMasterIdLst>
    <p:notesMasterId r:id="rId45"/>
  </p:notesMasterIdLst>
  <p:handoutMasterIdLst>
    <p:handoutMasterId r:id="rId46"/>
  </p:handoutMasterIdLst>
  <p:sldIdLst>
    <p:sldId id="2090650439" r:id="rId16"/>
    <p:sldId id="2090650730" r:id="rId17"/>
    <p:sldId id="2090650742" r:id="rId18"/>
    <p:sldId id="2090650744" r:id="rId19"/>
    <p:sldId id="303" r:id="rId20"/>
    <p:sldId id="2090650743" r:id="rId21"/>
    <p:sldId id="2090650714" r:id="rId22"/>
    <p:sldId id="2090650745" r:id="rId23"/>
    <p:sldId id="2090650254" r:id="rId24"/>
    <p:sldId id="5082" r:id="rId25"/>
    <p:sldId id="5083" r:id="rId26"/>
    <p:sldId id="2090650749" r:id="rId27"/>
    <p:sldId id="2090650727" r:id="rId28"/>
    <p:sldId id="2090650740" r:id="rId29"/>
    <p:sldId id="2090650746" r:id="rId30"/>
    <p:sldId id="291" r:id="rId31"/>
    <p:sldId id="3745" r:id="rId32"/>
    <p:sldId id="3736" r:id="rId33"/>
    <p:sldId id="2090650674" r:id="rId34"/>
    <p:sldId id="2090650748" r:id="rId35"/>
    <p:sldId id="2090650712" r:id="rId36"/>
    <p:sldId id="3722" r:id="rId37"/>
    <p:sldId id="5106" r:id="rId38"/>
    <p:sldId id="5151" r:id="rId39"/>
    <p:sldId id="5078" r:id="rId40"/>
    <p:sldId id="5055" r:id="rId41"/>
    <p:sldId id="5056" r:id="rId42"/>
    <p:sldId id="5054" r:id="rId43"/>
    <p:sldId id="64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46E42C22-4FE4-4C41-B023-8908BBE78F90}">
          <p14:sldIdLst>
            <p14:sldId id="2090650439"/>
            <p14:sldId id="2090650730"/>
            <p14:sldId id="2090650742"/>
            <p14:sldId id="2090650744"/>
            <p14:sldId id="303"/>
            <p14:sldId id="2090650743"/>
            <p14:sldId id="2090650714"/>
            <p14:sldId id="2090650745"/>
            <p14:sldId id="2090650254"/>
          </p14:sldIdLst>
        </p14:section>
        <p14:section name="Call Python from MATLAB" id="{726A9CA4-51AC-4DFD-AFE7-463807138681}">
          <p14:sldIdLst>
            <p14:sldId id="5082"/>
          </p14:sldIdLst>
        </p14:section>
        <p14:section name="Call MATLAB from Python" id="{AB97FBE2-5A47-4C11-AD2F-8BB4AA195A6B}">
          <p14:sldIdLst>
            <p14:sldId id="5083"/>
            <p14:sldId id="2090650749"/>
            <p14:sldId id="2090650727"/>
          </p14:sldIdLst>
        </p14:section>
        <p14:section name="PyTorch and Tensorflow" id="{0C63CEF0-B823-436F-AAF8-361761E851F9}">
          <p14:sldIdLst>
            <p14:sldId id="2090650740"/>
            <p14:sldId id="2090650746"/>
          </p14:sldIdLst>
        </p14:section>
        <p14:section name="Resources" id="{8692C705-3B71-4154-9568-8EB5BF9B57B9}">
          <p14:sldIdLst>
            <p14:sldId id="291"/>
            <p14:sldId id="3745"/>
            <p14:sldId id="3736"/>
            <p14:sldId id="2090650674"/>
            <p14:sldId id="2090650748"/>
          </p14:sldIdLst>
        </p14:section>
        <p14:section name="Extra Resources" id="{DF5B5EAD-F4A4-4215-8D83-5A2545A2AC84}">
          <p14:sldIdLst>
            <p14:sldId id="2090650712"/>
            <p14:sldId id="3722"/>
            <p14:sldId id="5106"/>
            <p14:sldId id="5151"/>
            <p14:sldId id="5078"/>
          </p14:sldIdLst>
        </p14:section>
        <p14:section name="Documentation" id="{1003FD7E-C68D-4E90-A579-FD5B08C86E7E}">
          <p14:sldIdLst>
            <p14:sldId id="5055"/>
            <p14:sldId id="5056"/>
            <p14:sldId id="5054"/>
            <p14:sldId id="644"/>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n Debray" initials="YD" lastIdx="6" clrIdx="0">
    <p:extLst>
      <p:ext uri="{19B8F6BF-5375-455C-9EA6-DF929625EA0E}">
        <p15:presenceInfo xmlns:p15="http://schemas.microsoft.com/office/powerpoint/2012/main" userId="S::ydebray@mathworks.com::1ebe68dc-eb7a-4e48-a4a6-5c66058e55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9E0"/>
    <a:srgbClr val="E96D49"/>
    <a:srgbClr val="EB6E4B"/>
    <a:srgbClr val="7BEC4D"/>
    <a:srgbClr val="E3E1DC"/>
    <a:srgbClr val="2F7EB2"/>
    <a:srgbClr val="004B87"/>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68" autoAdjust="0"/>
  </p:normalViewPr>
  <p:slideViewPr>
    <p:cSldViewPr snapToGrid="0">
      <p:cViewPr varScale="1">
        <p:scale>
          <a:sx n="59" d="100"/>
          <a:sy n="59" d="100"/>
        </p:scale>
        <p:origin x="90" y="396"/>
      </p:cViewPr>
      <p:guideLst>
        <p:guide orient="horz" pos="2160"/>
        <p:guide pos="384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handoutMaster" Target="handoutMasters/handoutMaster1.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753903-F492-40EE-BE64-8C427C73121E}"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US"/>
        </a:p>
      </dgm:t>
    </dgm:pt>
    <dgm:pt modelId="{8E12A7E2-071E-4F63-B78F-767A8834EFCC}">
      <dgm:prSet phldrT="[Text]" custT="1"/>
      <dgm:spPr/>
      <dgm:t>
        <a:bodyPr/>
        <a:lstStyle/>
        <a:p>
          <a:r>
            <a:rPr lang="en-US" sz="4800" dirty="0">
              <a:solidFill>
                <a:schemeClr val="bg2"/>
              </a:solidFill>
            </a:rPr>
            <a:t>Quick Support</a:t>
          </a:r>
        </a:p>
      </dgm:t>
    </dgm:pt>
    <dgm:pt modelId="{9F7E15A8-4DFB-408D-81EA-AE8030CB12EE}" type="parTrans" cxnId="{2DBF862E-F962-4C60-99F0-14078908626E}">
      <dgm:prSet/>
      <dgm:spPr/>
      <dgm:t>
        <a:bodyPr/>
        <a:lstStyle/>
        <a:p>
          <a:endParaRPr lang="en-US" sz="1600"/>
        </a:p>
      </dgm:t>
    </dgm:pt>
    <dgm:pt modelId="{40790891-1357-4307-BF0F-31196C091DA5}" type="sibTrans" cxnId="{2DBF862E-F962-4C60-99F0-14078908626E}">
      <dgm:prSet/>
      <dgm:spPr/>
      <dgm:t>
        <a:bodyPr/>
        <a:lstStyle/>
        <a:p>
          <a:endParaRPr lang="en-US" sz="1600"/>
        </a:p>
      </dgm:t>
    </dgm:pt>
    <dgm:pt modelId="{42B1885D-2649-4AAB-B4C0-80AE52A8D1FF}">
      <dgm:prSet phldrT="[Text]" custT="1"/>
      <dgm:spPr/>
      <dgm:t>
        <a:bodyPr/>
        <a:lstStyle/>
        <a:p>
          <a:r>
            <a:rPr lang="en-US" sz="4800" dirty="0">
              <a:solidFill>
                <a:schemeClr val="bg2"/>
              </a:solidFill>
            </a:rPr>
            <a:t>Proposal Required</a:t>
          </a:r>
        </a:p>
      </dgm:t>
    </dgm:pt>
    <dgm:pt modelId="{398B838B-E83C-4D2C-AFBD-2F228D1ECCC2}" type="parTrans" cxnId="{C194D671-13D5-4E9F-AD79-EB71F25FD94D}">
      <dgm:prSet/>
      <dgm:spPr/>
      <dgm:t>
        <a:bodyPr/>
        <a:lstStyle/>
        <a:p>
          <a:endParaRPr lang="en-US" sz="1600"/>
        </a:p>
      </dgm:t>
    </dgm:pt>
    <dgm:pt modelId="{D47C6536-2E7F-4610-9561-204F4D4A143B}" type="sibTrans" cxnId="{C194D671-13D5-4E9F-AD79-EB71F25FD94D}">
      <dgm:prSet/>
      <dgm:spPr/>
      <dgm:t>
        <a:bodyPr/>
        <a:lstStyle/>
        <a:p>
          <a:endParaRPr lang="en-US" sz="1600"/>
        </a:p>
      </dgm:t>
    </dgm:pt>
    <dgm:pt modelId="{D229A055-FB48-4127-AF71-5EF4C9D23214}" type="pres">
      <dgm:prSet presAssocID="{F7753903-F492-40EE-BE64-8C427C73121E}" presName="compositeShape" presStyleCnt="0">
        <dgm:presLayoutVars>
          <dgm:chMax val="2"/>
          <dgm:dir/>
          <dgm:resizeHandles val="exact"/>
        </dgm:presLayoutVars>
      </dgm:prSet>
      <dgm:spPr/>
    </dgm:pt>
    <dgm:pt modelId="{417A465C-5E85-4254-B35F-A0E1AFD20A8B}" type="pres">
      <dgm:prSet presAssocID="{8E12A7E2-071E-4F63-B78F-767A8834EFCC}" presName="upArrow" presStyleLbl="node1" presStyleIdx="0" presStyleCnt="2" custLinFactNeighborX="29133" custLinFactNeighborY="2015"/>
      <dgm:spPr/>
    </dgm:pt>
    <dgm:pt modelId="{DF256DF7-B039-483E-9512-D2A4D6669EE0}" type="pres">
      <dgm:prSet presAssocID="{8E12A7E2-071E-4F63-B78F-767A8834EFCC}" presName="upArrowText" presStyleLbl="revTx" presStyleIdx="0" presStyleCnt="2" custLinFactNeighborX="13796" custLinFactNeighborY="14688">
        <dgm:presLayoutVars>
          <dgm:chMax val="0"/>
          <dgm:bulletEnabled val="1"/>
        </dgm:presLayoutVars>
      </dgm:prSet>
      <dgm:spPr/>
    </dgm:pt>
    <dgm:pt modelId="{A02067D2-DCAA-4A4F-93E7-4599D47C9F6E}" type="pres">
      <dgm:prSet presAssocID="{42B1885D-2649-4AAB-B4C0-80AE52A8D1FF}" presName="downArrow" presStyleLbl="node1" presStyleIdx="1" presStyleCnt="2"/>
      <dgm:spPr/>
    </dgm:pt>
    <dgm:pt modelId="{061DDB6A-9173-4509-BB25-FCE0A0021E5C}" type="pres">
      <dgm:prSet presAssocID="{42B1885D-2649-4AAB-B4C0-80AE52A8D1FF}" presName="downArrowText" presStyleLbl="revTx" presStyleIdx="1" presStyleCnt="2">
        <dgm:presLayoutVars>
          <dgm:chMax val="0"/>
          <dgm:bulletEnabled val="1"/>
        </dgm:presLayoutVars>
      </dgm:prSet>
      <dgm:spPr/>
    </dgm:pt>
  </dgm:ptLst>
  <dgm:cxnLst>
    <dgm:cxn modelId="{2DBF862E-F962-4C60-99F0-14078908626E}" srcId="{F7753903-F492-40EE-BE64-8C427C73121E}" destId="{8E12A7E2-071E-4F63-B78F-767A8834EFCC}" srcOrd="0" destOrd="0" parTransId="{9F7E15A8-4DFB-408D-81EA-AE8030CB12EE}" sibTransId="{40790891-1357-4307-BF0F-31196C091DA5}"/>
    <dgm:cxn modelId="{F5A2C44F-747E-46A8-B99D-7B56F9B04012}" type="presOf" srcId="{8E12A7E2-071E-4F63-B78F-767A8834EFCC}" destId="{DF256DF7-B039-483E-9512-D2A4D6669EE0}" srcOrd="0" destOrd="0" presId="urn:microsoft.com/office/officeart/2005/8/layout/arrow4"/>
    <dgm:cxn modelId="{C194D671-13D5-4E9F-AD79-EB71F25FD94D}" srcId="{F7753903-F492-40EE-BE64-8C427C73121E}" destId="{42B1885D-2649-4AAB-B4C0-80AE52A8D1FF}" srcOrd="1" destOrd="0" parTransId="{398B838B-E83C-4D2C-AFBD-2F228D1ECCC2}" sibTransId="{D47C6536-2E7F-4610-9561-204F4D4A143B}"/>
    <dgm:cxn modelId="{7876EB83-AE10-4FA8-AE72-C87E21BE2193}" type="presOf" srcId="{42B1885D-2649-4AAB-B4C0-80AE52A8D1FF}" destId="{061DDB6A-9173-4509-BB25-FCE0A0021E5C}" srcOrd="0" destOrd="0" presId="urn:microsoft.com/office/officeart/2005/8/layout/arrow4"/>
    <dgm:cxn modelId="{F6E066B0-7435-408C-82D5-36EA1812E4DC}" type="presOf" srcId="{F7753903-F492-40EE-BE64-8C427C73121E}" destId="{D229A055-FB48-4127-AF71-5EF4C9D23214}" srcOrd="0" destOrd="0" presId="urn:microsoft.com/office/officeart/2005/8/layout/arrow4"/>
    <dgm:cxn modelId="{5F00A919-F0A2-4DEE-9347-B057B98F5651}" type="presParOf" srcId="{D229A055-FB48-4127-AF71-5EF4C9D23214}" destId="{417A465C-5E85-4254-B35F-A0E1AFD20A8B}" srcOrd="0" destOrd="0" presId="urn:microsoft.com/office/officeart/2005/8/layout/arrow4"/>
    <dgm:cxn modelId="{6B65BEED-B827-4FBC-8916-D4F28CDB13F6}" type="presParOf" srcId="{D229A055-FB48-4127-AF71-5EF4C9D23214}" destId="{DF256DF7-B039-483E-9512-D2A4D6669EE0}" srcOrd="1" destOrd="0" presId="urn:microsoft.com/office/officeart/2005/8/layout/arrow4"/>
    <dgm:cxn modelId="{A8530382-97D7-42F3-B7A1-A03998E4D2AB}" type="presParOf" srcId="{D229A055-FB48-4127-AF71-5EF4C9D23214}" destId="{A02067D2-DCAA-4A4F-93E7-4599D47C9F6E}" srcOrd="2" destOrd="0" presId="urn:microsoft.com/office/officeart/2005/8/layout/arrow4"/>
    <dgm:cxn modelId="{2ACE838B-7307-42B8-A70A-BC9D62424E97}" type="presParOf" srcId="{D229A055-FB48-4127-AF71-5EF4C9D23214}" destId="{061DDB6A-9173-4509-BB25-FCE0A0021E5C}"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A465C-5E85-4254-B35F-A0E1AFD20A8B}">
      <dsp:nvSpPr>
        <dsp:cNvPr id="0" name=""/>
        <dsp:cNvSpPr/>
      </dsp:nvSpPr>
      <dsp:spPr>
        <a:xfrm>
          <a:off x="612021" y="41255"/>
          <a:ext cx="2088834" cy="2047423"/>
        </a:xfrm>
        <a:prstGeom prst="up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256DF7-B039-483E-9512-D2A4D6669EE0}">
      <dsp:nvSpPr>
        <dsp:cNvPr id="0" name=""/>
        <dsp:cNvSpPr/>
      </dsp:nvSpPr>
      <dsp:spPr>
        <a:xfrm>
          <a:off x="2644006" y="300725"/>
          <a:ext cx="3544689" cy="2047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0" rIns="341376" bIns="341376"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bg2"/>
              </a:solidFill>
            </a:rPr>
            <a:t>Quick Support</a:t>
          </a:r>
        </a:p>
      </dsp:txBody>
      <dsp:txXfrm>
        <a:off x="2644006" y="300725"/>
        <a:ext cx="3544689" cy="2047423"/>
      </dsp:txXfrm>
    </dsp:sp>
    <dsp:sp modelId="{A02067D2-DCAA-4A4F-93E7-4599D47C9F6E}">
      <dsp:nvSpPr>
        <dsp:cNvPr id="0" name=""/>
        <dsp:cNvSpPr/>
      </dsp:nvSpPr>
      <dsp:spPr>
        <a:xfrm>
          <a:off x="630131" y="2218042"/>
          <a:ext cx="2088834" cy="2047423"/>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1DDB6A-9173-4509-BB25-FCE0A0021E5C}">
      <dsp:nvSpPr>
        <dsp:cNvPr id="0" name=""/>
        <dsp:cNvSpPr/>
      </dsp:nvSpPr>
      <dsp:spPr>
        <a:xfrm>
          <a:off x="2781631" y="2218042"/>
          <a:ext cx="3544689" cy="2047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0" rIns="341376" bIns="341376"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bg2"/>
              </a:solidFill>
            </a:rPr>
            <a:t>Proposal Required</a:t>
          </a:r>
        </a:p>
      </dsp:txBody>
      <dsp:txXfrm>
        <a:off x="2781631" y="2218042"/>
        <a:ext cx="3544689" cy="2047423"/>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7/1/2025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7/1/2025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0A9E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EFE56-2268-E243-B780-39B09C57B43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6434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164936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3237232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1147884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AU"/>
              <a:t>One of the most common reasons to use MATLAB and Python together is for deep learning. MATLAB has its own deep learning framework and models, but it is also very popular to use MATLAB with models developed in TensorFlow and MATLAB. For instance, you might use MATLAB apps to label data for training with TensorFlow or </a:t>
            </a:r>
            <a:r>
              <a:rPr lang="en-AU" err="1"/>
              <a:t>PyTorch</a:t>
            </a:r>
            <a:r>
              <a:rPr lang="en-AU"/>
              <a:t>, and then import those models back for integration into larger MATLAB and Simulink simulations – especially to take advantage of MATLAB Coder and GPU Coder to automatically convert these models into real-time C code for embedded systems and GPUs.</a:t>
            </a:r>
          </a:p>
          <a:p>
            <a:endParaRPr lang="en-AU"/>
          </a:p>
          <a:p>
            <a:r>
              <a:rPr lang="en-AU"/>
              <a:t>&lt;BUILD – Co-execution&gt;</a:t>
            </a:r>
          </a:p>
          <a:p>
            <a:r>
              <a:rPr lang="en-AU"/>
              <a:t>One approach is to use the co-execution capabilities we’ve shown, to connect MATLAB with Python code that uses TensorFlow or </a:t>
            </a:r>
            <a:r>
              <a:rPr lang="en-AU" err="1"/>
              <a:t>PyTorch</a:t>
            </a:r>
            <a:r>
              <a:rPr lang="en-AU"/>
              <a:t>.</a:t>
            </a:r>
          </a:p>
          <a:p>
            <a:endParaRPr lang="en-AU"/>
          </a:p>
          <a:p>
            <a:r>
              <a:rPr lang="en-AU"/>
              <a:t>&lt;BUILD – Model import/export&gt;</a:t>
            </a:r>
          </a:p>
          <a:p>
            <a:r>
              <a:rPr lang="en-AU"/>
              <a:t>You can also import and export models, translating them between the frameworks to run natively within the other environment.</a:t>
            </a:r>
          </a:p>
          <a:p>
            <a:r>
              <a:rPr lang="en-AU"/>
              <a:t>You can directly import TensorFlow models into MATLAB. </a:t>
            </a:r>
          </a:p>
          <a:p>
            <a:r>
              <a:rPr lang="en-AU"/>
              <a:t>&lt;BUILD – </a:t>
            </a:r>
            <a:r>
              <a:rPr lang="en-AU" err="1"/>
              <a:t>PyTorch</a:t>
            </a:r>
            <a:r>
              <a:rPr lang="en-AU"/>
              <a:t> import&gt;</a:t>
            </a:r>
          </a:p>
          <a:p>
            <a:r>
              <a:rPr lang="en-AU"/>
              <a:t>Currently, </a:t>
            </a:r>
            <a:r>
              <a:rPr lang="en-AU" err="1"/>
              <a:t>PyTorch</a:t>
            </a:r>
            <a:r>
              <a:rPr lang="en-AU"/>
              <a:t> import is through the ONNX interchange format.</a:t>
            </a:r>
          </a:p>
          <a:p>
            <a:endParaRPr lang="en-AU"/>
          </a:p>
          <a:p>
            <a:r>
              <a:rPr lang="en-AU"/>
              <a:t>&lt;BUILD – Export&gt;</a:t>
            </a:r>
          </a:p>
          <a:p>
            <a:r>
              <a:rPr lang="en-AU"/>
              <a:t>Similarly, you can export models from MATLAB to TensorFlow and </a:t>
            </a:r>
            <a:r>
              <a:rPr lang="en-AU" err="1"/>
              <a:t>PyTorch</a:t>
            </a:r>
            <a:r>
              <a:rPr lang="en-AU"/>
              <a:t> via ONNX.</a:t>
            </a:r>
          </a:p>
          <a:p>
            <a:endParaRPr lang="en-AU"/>
          </a:p>
          <a:p>
            <a:r>
              <a:rPr lang="en-AU"/>
              <a:t>&lt;BUILD – Model Hub&gt;</a:t>
            </a:r>
          </a:p>
          <a:p>
            <a:r>
              <a:rPr lang="en-AU"/>
              <a:t>Finally, we host dozens of pretrained models on the MATLAB deep learning model hub on </a:t>
            </a:r>
            <a:r>
              <a:rPr lang="en-AU" err="1"/>
              <a:t>github</a:t>
            </a:r>
            <a:r>
              <a:rPr lang="en-AU"/>
              <a:t>. These are already set up and ready to use in MATLAB.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3013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425527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https://www.mathworks.com/content/dam/mathworks/fact-sheet/using-matlab-with-python-cheat-sheet.pdf</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7195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6494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de-DE" sz="1100" b="1">
                <a:effectLst/>
                <a:latin typeface="Calibri" panose="020F0502020204030204" pitchFamily="34" charset="0"/>
                <a:ea typeface="Calibri" panose="020F0502020204030204" pitchFamily="34" charset="0"/>
                <a:cs typeface="Arial" panose="020B0604020202020204" pitchFamily="34" charset="0"/>
              </a:rPr>
              <a:t>Intro - People</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100" b="1">
                <a:effectLst/>
                <a:latin typeface="Calibri" panose="020F0502020204030204" pitchFamily="34" charset="0"/>
                <a:ea typeface="Calibri" panose="020F0502020204030204" pitchFamily="34"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de-DE" sz="1100" b="1">
                <a:effectLst/>
                <a:latin typeface="Calibri" panose="020F0502020204030204" pitchFamily="34" charset="0"/>
                <a:ea typeface="Calibri" panose="020F0502020204030204" pitchFamily="34" charset="0"/>
                <a:cs typeface="Arial" panose="020B0604020202020204" pitchFamily="34" charset="0"/>
              </a:rPr>
              <a:t>Intro – Technical Contents</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de-DE" sz="1100" err="1">
                <a:effectLst/>
                <a:latin typeface="Calibri" panose="020F0502020204030204" pitchFamily="34" charset="0"/>
                <a:ea typeface="Calibri" panose="020F0502020204030204" pitchFamily="34" charset="0"/>
                <a:cs typeface="Arial" panose="020B0604020202020204" pitchFamily="34" charset="0"/>
              </a:rPr>
              <a:t>We’ll</a:t>
            </a:r>
            <a:r>
              <a:rPr lang="de-DE" sz="1100">
                <a:effectLst/>
                <a:latin typeface="Calibri" panose="020F0502020204030204" pitchFamily="34" charset="0"/>
                <a:ea typeface="Calibri" panose="020F0502020204030204" pitchFamily="34" charset="0"/>
                <a:cs typeface="Arial" panose="020B0604020202020204" pitchFamily="34" charset="0"/>
              </a:rPr>
              <a:t> </a:t>
            </a:r>
            <a:r>
              <a:rPr lang="de-DE" sz="1100" err="1">
                <a:effectLst/>
                <a:latin typeface="Calibri" panose="020F0502020204030204" pitchFamily="34" charset="0"/>
                <a:ea typeface="Calibri" panose="020F0502020204030204" pitchFamily="34" charset="0"/>
                <a:cs typeface="Arial" panose="020B0604020202020204" pitchFamily="34" charset="0"/>
              </a:rPr>
              <a:t>show</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Arial" panose="020B0604020202020204" pitchFamily="34" charset="0"/>
              </a:rPr>
              <a:t>How to call </a:t>
            </a:r>
            <a:r>
              <a:rPr lang="en-US" sz="1100" b="1">
                <a:effectLst/>
                <a:latin typeface="Calibri" panose="020F0502020204030204" pitchFamily="34" charset="0"/>
                <a:ea typeface="Calibri" panose="020F0502020204030204" pitchFamily="34" charset="0"/>
                <a:cs typeface="Arial" panose="020B0604020202020204" pitchFamily="34" charset="0"/>
              </a:rPr>
              <a:t>Python from MATLAB</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Arial" panose="020B0604020202020204" pitchFamily="34" charset="0"/>
              </a:rPr>
              <a:t>How to call </a:t>
            </a:r>
            <a:r>
              <a:rPr lang="en-US" sz="1100" b="1">
                <a:effectLst/>
                <a:latin typeface="Calibri" panose="020F0502020204030204" pitchFamily="34" charset="0"/>
                <a:ea typeface="Calibri" panose="020F0502020204030204" pitchFamily="34" charset="0"/>
                <a:cs typeface="Arial" panose="020B0604020202020204" pitchFamily="34" charset="0"/>
              </a:rPr>
              <a:t>MATLAB from Python</a:t>
            </a:r>
            <a:endParaRPr lang="en-US" sz="11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Arial" panose="020B0604020202020204" pitchFamily="34" charset="0"/>
              </a:rPr>
              <a:t>How to </a:t>
            </a:r>
            <a:r>
              <a:rPr lang="en-US" sz="1100" b="1">
                <a:effectLst/>
                <a:latin typeface="Calibri" panose="020F0502020204030204" pitchFamily="34" charset="0"/>
                <a:ea typeface="Calibri" panose="020F0502020204030204" pitchFamily="34" charset="0"/>
                <a:cs typeface="Arial" panose="020B0604020202020204" pitchFamily="34" charset="0"/>
              </a:rPr>
              <a:t>package our MATLAB program solution</a:t>
            </a:r>
            <a:r>
              <a:rPr lang="en-US" sz="1100">
                <a:effectLst/>
                <a:latin typeface="Calibri" panose="020F0502020204030204" pitchFamily="34" charset="0"/>
                <a:ea typeface="Calibri" panose="020F0502020204030204" pitchFamily="34" charset="0"/>
                <a:cs typeface="Arial" panose="020B0604020202020204" pitchFamily="34" charset="0"/>
              </a:rPr>
              <a:t> –  for deployment with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solidFill>
                <a:srgbClr val="00A9E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CA5EFE56-2268-E243-B780-39B09C57B43F}" type="slidenum">
              <a:rPr lang="en-US" smtClean="0"/>
              <a:t>2</a:t>
            </a:fld>
            <a:endParaRPr lang="en-US"/>
          </a:p>
        </p:txBody>
      </p:sp>
    </p:spTree>
    <p:extLst>
      <p:ext uri="{BB962C8B-B14F-4D97-AF65-F5344CB8AC3E}">
        <p14:creationId xmlns:p14="http://schemas.microsoft.com/office/powerpoint/2010/main" val="161977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9882B-1B02-6429-3133-DFDD8B8D99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141E4-46ED-34A3-D673-8A2FF064F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F292E3-C2B3-C799-A195-FB07A9EF68D1}"/>
              </a:ext>
            </a:extLst>
          </p:cNvPr>
          <p:cNvSpPr>
            <a:spLocks noGrp="1"/>
          </p:cNvSpPr>
          <p:nvPr>
            <p:ph type="body" idx="1"/>
          </p:nvPr>
        </p:nvSpPr>
        <p:spPr/>
        <p:txBody>
          <a:bodyPr/>
          <a:lstStyle/>
          <a:p>
            <a:r>
              <a:rPr lang="fr-FR"/>
              <a:t>So to </a:t>
            </a:r>
            <a:r>
              <a:rPr lang="fr-FR" err="1"/>
              <a:t>sum</a:t>
            </a:r>
            <a:r>
              <a:rPr lang="fr-FR"/>
              <a:t> up</a:t>
            </a:r>
          </a:p>
          <a:p>
            <a:endParaRPr lang="fr-FR"/>
          </a:p>
          <a:p>
            <a:r>
              <a:rPr lang="en-US"/>
              <a:t>We’ll show</a:t>
            </a:r>
          </a:p>
          <a:p>
            <a:pPr marL="171450" indent="-171450">
              <a:buFont typeface="Arial" panose="020B0604020202020204" pitchFamily="34" charset="0"/>
              <a:buChar char="•"/>
            </a:pPr>
            <a:r>
              <a:rPr lang="en-US"/>
              <a:t>How to call Python from MATLAB</a:t>
            </a:r>
          </a:p>
          <a:p>
            <a:pPr marL="171450" indent="-171450">
              <a:buFont typeface="Arial" panose="020B0604020202020204" pitchFamily="34" charset="0"/>
              <a:buChar char="•"/>
            </a:pPr>
            <a:r>
              <a:rPr lang="en-US"/>
              <a:t>How to call MATLAB from Python</a:t>
            </a:r>
          </a:p>
          <a:p>
            <a:pPr marL="171450" indent="-171450">
              <a:buFont typeface="Arial" panose="020B0604020202020204" pitchFamily="34" charset="0"/>
              <a:buChar char="•"/>
            </a:pPr>
            <a:r>
              <a:rPr lang="en-US"/>
              <a:t>Might want to mention some additional options</a:t>
            </a:r>
          </a:p>
          <a:p>
            <a:pPr marL="171450" indent="-171450">
              <a:buFont typeface="Arial" panose="020B0604020202020204" pitchFamily="34" charset="0"/>
              <a:buChar char="•"/>
            </a:pPr>
            <a:r>
              <a:rPr lang="en-US"/>
              <a:t>How to package our MATLAB program solution –  for deployment with Python</a:t>
            </a:r>
          </a:p>
          <a:p>
            <a:endParaRPr lang="fr-FR"/>
          </a:p>
        </p:txBody>
      </p:sp>
      <p:sp>
        <p:nvSpPr>
          <p:cNvPr id="4" name="Slide Number Placeholder 3">
            <a:extLst>
              <a:ext uri="{FF2B5EF4-FFF2-40B4-BE49-F238E27FC236}">
                <a16:creationId xmlns:a16="http://schemas.microsoft.com/office/drawing/2014/main" id="{48E0E078-88F5-56C1-0D87-2171B1CC03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6765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6196F-A164-139D-F1EA-E26F29ED0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5279F-BB91-75B7-C94C-C44B251FF5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27E38-C92D-7DFD-E131-B6A6C27F5CCF}"/>
              </a:ext>
            </a:extLst>
          </p:cNvPr>
          <p:cNvSpPr>
            <a:spLocks noGrp="1"/>
          </p:cNvSpPr>
          <p:nvPr>
            <p:ph type="body" idx="1"/>
          </p:nvPr>
        </p:nvSpPr>
        <p:spPr/>
        <p:txBody>
          <a:bodyPr/>
          <a:lstStyle/>
          <a:p>
            <a:r>
              <a:rPr lang="fr-FR"/>
              <a:t>So to </a:t>
            </a:r>
            <a:r>
              <a:rPr lang="fr-FR" err="1"/>
              <a:t>sum</a:t>
            </a:r>
            <a:r>
              <a:rPr lang="fr-FR"/>
              <a:t> up</a:t>
            </a:r>
          </a:p>
          <a:p>
            <a:endParaRPr lang="fr-FR"/>
          </a:p>
          <a:p>
            <a:r>
              <a:rPr lang="en-US"/>
              <a:t>We’ll show</a:t>
            </a:r>
          </a:p>
          <a:p>
            <a:pPr marL="171450" indent="-171450">
              <a:buFont typeface="Arial" panose="020B0604020202020204" pitchFamily="34" charset="0"/>
              <a:buChar char="•"/>
            </a:pPr>
            <a:r>
              <a:rPr lang="en-US"/>
              <a:t>How to call Python from MATLAB</a:t>
            </a:r>
          </a:p>
          <a:p>
            <a:pPr marL="171450" indent="-171450">
              <a:buFont typeface="Arial" panose="020B0604020202020204" pitchFamily="34" charset="0"/>
              <a:buChar char="•"/>
            </a:pPr>
            <a:r>
              <a:rPr lang="en-US"/>
              <a:t>How to call MATLAB from Python</a:t>
            </a:r>
          </a:p>
          <a:p>
            <a:pPr marL="171450" indent="-171450">
              <a:buFont typeface="Arial" panose="020B0604020202020204" pitchFamily="34" charset="0"/>
              <a:buChar char="•"/>
            </a:pPr>
            <a:r>
              <a:rPr lang="en-US"/>
              <a:t>Might want to mention some additional options</a:t>
            </a:r>
          </a:p>
          <a:p>
            <a:pPr marL="171450" indent="-171450">
              <a:buFont typeface="Arial" panose="020B0604020202020204" pitchFamily="34" charset="0"/>
              <a:buChar char="•"/>
            </a:pPr>
            <a:r>
              <a:rPr lang="en-US"/>
              <a:t>How to package our MATLAB program solution –  for deployment with Python</a:t>
            </a:r>
          </a:p>
          <a:p>
            <a:endParaRPr lang="fr-FR"/>
          </a:p>
        </p:txBody>
      </p:sp>
      <p:sp>
        <p:nvSpPr>
          <p:cNvPr id="4" name="Slide Number Placeholder 3">
            <a:extLst>
              <a:ext uri="{FF2B5EF4-FFF2-40B4-BE49-F238E27FC236}">
                <a16:creationId xmlns:a16="http://schemas.microsoft.com/office/drawing/2014/main" id="{C0782498-3825-C86F-21E4-A8ACB3BD7A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790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2059925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C4C63-3634-9974-615D-09DA7F5137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E7602-5472-38A0-E539-B3948DA344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07F12-A3DF-4F05-A7E6-79A21C27D340}"/>
              </a:ext>
            </a:extLst>
          </p:cNvPr>
          <p:cNvSpPr>
            <a:spLocks noGrp="1"/>
          </p:cNvSpPr>
          <p:nvPr>
            <p:ph type="body" idx="1"/>
          </p:nvPr>
        </p:nvSpPr>
        <p:spPr/>
        <p:txBody>
          <a:bodyPr/>
          <a:lstStyle/>
          <a:p>
            <a:r>
              <a:rPr lang="fr-FR"/>
              <a:t>So to </a:t>
            </a:r>
            <a:r>
              <a:rPr lang="fr-FR" err="1"/>
              <a:t>sum</a:t>
            </a:r>
            <a:r>
              <a:rPr lang="fr-FR"/>
              <a:t> up</a:t>
            </a:r>
          </a:p>
          <a:p>
            <a:endParaRPr lang="fr-FR"/>
          </a:p>
          <a:p>
            <a:r>
              <a:rPr lang="en-US"/>
              <a:t>We’ll show</a:t>
            </a:r>
          </a:p>
          <a:p>
            <a:pPr marL="171450" indent="-171450">
              <a:buFont typeface="Arial" panose="020B0604020202020204" pitchFamily="34" charset="0"/>
              <a:buChar char="•"/>
            </a:pPr>
            <a:r>
              <a:rPr lang="en-US"/>
              <a:t>How to call Python from MATLAB</a:t>
            </a:r>
          </a:p>
          <a:p>
            <a:pPr marL="171450" indent="-171450">
              <a:buFont typeface="Arial" panose="020B0604020202020204" pitchFamily="34" charset="0"/>
              <a:buChar char="•"/>
            </a:pPr>
            <a:r>
              <a:rPr lang="en-US"/>
              <a:t>How to call MATLAB from Python</a:t>
            </a:r>
          </a:p>
          <a:p>
            <a:pPr marL="171450" indent="-171450">
              <a:buFont typeface="Arial" panose="020B0604020202020204" pitchFamily="34" charset="0"/>
              <a:buChar char="•"/>
            </a:pPr>
            <a:r>
              <a:rPr lang="en-US"/>
              <a:t>Might want to mention some additional options</a:t>
            </a:r>
          </a:p>
          <a:p>
            <a:pPr marL="171450" indent="-171450">
              <a:buFont typeface="Arial" panose="020B0604020202020204" pitchFamily="34" charset="0"/>
              <a:buChar char="•"/>
            </a:pPr>
            <a:r>
              <a:rPr lang="en-US"/>
              <a:t>How to package our MATLAB program solution –  for deployment with Python</a:t>
            </a:r>
          </a:p>
          <a:p>
            <a:endParaRPr lang="fr-FR"/>
          </a:p>
        </p:txBody>
      </p:sp>
      <p:sp>
        <p:nvSpPr>
          <p:cNvPr id="4" name="Slide Number Placeholder 3">
            <a:extLst>
              <a:ext uri="{FF2B5EF4-FFF2-40B4-BE49-F238E27FC236}">
                <a16:creationId xmlns:a16="http://schemas.microsoft.com/office/drawing/2014/main" id="{C5AF5250-8740-8E6B-EB3A-36AE27AD7D2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501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So to </a:t>
            </a:r>
            <a:r>
              <a:rPr lang="fr-FR" err="1"/>
              <a:t>sum</a:t>
            </a:r>
            <a:r>
              <a:rPr lang="fr-FR"/>
              <a:t> up</a:t>
            </a:r>
          </a:p>
          <a:p>
            <a:endParaRPr lang="fr-FR"/>
          </a:p>
          <a:p>
            <a:r>
              <a:rPr lang="en-US"/>
              <a:t>We’ll show</a:t>
            </a:r>
          </a:p>
          <a:p>
            <a:pPr marL="171450" indent="-171450">
              <a:buFont typeface="Arial" panose="020B0604020202020204" pitchFamily="34" charset="0"/>
              <a:buChar char="•"/>
            </a:pPr>
            <a:r>
              <a:rPr lang="en-US"/>
              <a:t>How to call Python from MATLAB</a:t>
            </a:r>
          </a:p>
          <a:p>
            <a:pPr marL="171450" indent="-171450">
              <a:buFont typeface="Arial" panose="020B0604020202020204" pitchFamily="34" charset="0"/>
              <a:buChar char="•"/>
            </a:pPr>
            <a:r>
              <a:rPr lang="en-US"/>
              <a:t>How to call MATLAB from Python</a:t>
            </a:r>
          </a:p>
          <a:p>
            <a:pPr marL="171450" indent="-171450">
              <a:buFont typeface="Arial" panose="020B0604020202020204" pitchFamily="34" charset="0"/>
              <a:buChar char="•"/>
            </a:pPr>
            <a:r>
              <a:rPr lang="en-US"/>
              <a:t>Might want to mention some additional options</a:t>
            </a:r>
          </a:p>
          <a:p>
            <a:pPr marL="171450" indent="-171450">
              <a:buFont typeface="Arial" panose="020B0604020202020204" pitchFamily="34" charset="0"/>
              <a:buChar char="•"/>
            </a:pPr>
            <a:r>
              <a:rPr lang="en-US"/>
              <a:t>How to package our MATLAB program solution –  for deployment with Python</a:t>
            </a:r>
          </a:p>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1504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B2109-02CF-8243-1318-87418CC18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23425-414E-6FCA-1483-5295F0C1E9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28566A-CB10-51B3-7EEF-306F7D9B5AB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9FDA1D3-E954-7DD9-859D-281DF13127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7941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like to wrap up this section with some additional options for specific use cases of using MATLAB and Python together.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1392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2020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allPythonFromMATLA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402916"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Data </a:t>
            </a:r>
            <a:br>
              <a:rPr lang="en-US" sz="1600" b="1" kern="1200" spc="-67">
                <a:solidFill>
                  <a:schemeClr val="tx2">
                    <a:lumMod val="40000"/>
                    <a:lumOff val="60000"/>
                  </a:schemeClr>
                </a:solidFill>
                <a:latin typeface="Arial" pitchFamily="34" charset="0"/>
                <a:ea typeface="+mn-ea"/>
                <a:cs typeface="Arial" pitchFamily="34" charset="0"/>
              </a:rPr>
            </a:br>
            <a:r>
              <a:rPr lang="en-US" sz="1600" b="1" kern="1200" spc="-67">
                <a:solidFill>
                  <a:schemeClr val="tx2">
                    <a:lumMod val="40000"/>
                    <a:lumOff val="60000"/>
                  </a:schemeClr>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chemeClr val="bg1"/>
                </a:solidFill>
                <a:latin typeface="Arial" pitchFamily="34" charset="0"/>
                <a:ea typeface="+mn-ea"/>
                <a:cs typeface="Arial" pitchFamily="34" charset="0"/>
              </a:rPr>
              <a:t>Co-Execution</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bg1"/>
                </a:solidFill>
                <a:latin typeface="Arial" pitchFamily="34" charset="0"/>
                <a:ea typeface="+mn-ea"/>
                <a:cs typeface="Arial" pitchFamily="34" charset="0"/>
              </a:rPr>
              <a:t>Call Python </a:t>
            </a:r>
            <a:br>
              <a:rPr lang="en-US" sz="1200" b="1" kern="1200" spc="-67">
                <a:solidFill>
                  <a:schemeClr val="bg1"/>
                </a:solidFill>
                <a:latin typeface="Arial" pitchFamily="34" charset="0"/>
                <a:ea typeface="+mn-ea"/>
                <a:cs typeface="Arial" pitchFamily="34" charset="0"/>
              </a:rPr>
            </a:br>
            <a:r>
              <a:rPr lang="en-US" sz="1200" b="1" kern="1200" spc="-67">
                <a:solidFill>
                  <a:schemeClr val="bg1"/>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tx2">
                    <a:lumMod val="40000"/>
                    <a:lumOff val="60000"/>
                  </a:schemeClr>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41040747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013040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18675251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837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22822138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32195018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244707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762329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ataAcces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402916"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2000" b="1" kern="1200" spc="-67">
                <a:solidFill>
                  <a:schemeClr val="bg1"/>
                </a:solidFill>
                <a:latin typeface="Arial" pitchFamily="34" charset="0"/>
                <a:ea typeface="+mn-ea"/>
                <a:cs typeface="Arial" pitchFamily="34" charset="0"/>
              </a:rPr>
              <a:t>Data </a:t>
            </a:r>
            <a:br>
              <a:rPr lang="en-US" sz="2000" b="1" kern="1200" spc="-67">
                <a:solidFill>
                  <a:schemeClr val="bg1"/>
                </a:solidFill>
                <a:latin typeface="Arial" pitchFamily="34" charset="0"/>
                <a:ea typeface="+mn-ea"/>
                <a:cs typeface="Arial" pitchFamily="34" charset="0"/>
              </a:rPr>
            </a:br>
            <a:r>
              <a:rPr lang="en-US" sz="2000" b="1" kern="1200" spc="-67">
                <a:solidFill>
                  <a:schemeClr val="bg1"/>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chemeClr val="tx2">
                    <a:lumMod val="40000"/>
                    <a:lumOff val="60000"/>
                  </a:schemeClr>
                </a:solidFill>
                <a:latin typeface="Arial" pitchFamily="34" charset="0"/>
                <a:ea typeface="+mn-ea"/>
                <a:cs typeface="Arial" pitchFamily="34" charset="0"/>
              </a:rPr>
              <a:t>Co-Execution</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Python </a:t>
            </a:r>
            <a:br>
              <a:rPr lang="en-US" sz="1067" b="1" kern="1200" spc="-67">
                <a:solidFill>
                  <a:schemeClr val="tx2">
                    <a:lumMod val="40000"/>
                    <a:lumOff val="60000"/>
                  </a:schemeClr>
                </a:solidFill>
                <a:latin typeface="Arial" pitchFamily="34" charset="0"/>
                <a:ea typeface="+mn-ea"/>
                <a:cs typeface="Arial" pitchFamily="34" charset="0"/>
              </a:rPr>
            </a:br>
            <a:r>
              <a:rPr lang="en-US" sz="1067"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tx2">
                    <a:lumMod val="40000"/>
                    <a:lumOff val="60000"/>
                  </a:schemeClr>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0" i="0">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2352040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728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allMATLABFromPyth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402916"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Data </a:t>
            </a:r>
            <a:br>
              <a:rPr lang="en-US" sz="1600" b="1" kern="1200" spc="-67">
                <a:solidFill>
                  <a:schemeClr val="tx2">
                    <a:lumMod val="40000"/>
                    <a:lumOff val="60000"/>
                  </a:schemeClr>
                </a:solidFill>
                <a:latin typeface="Arial" pitchFamily="34" charset="0"/>
                <a:ea typeface="+mn-ea"/>
                <a:cs typeface="Arial" pitchFamily="34" charset="0"/>
              </a:rPr>
            </a:br>
            <a:r>
              <a:rPr lang="en-US" sz="1600" b="1" kern="1200" spc="-67">
                <a:solidFill>
                  <a:schemeClr val="tx2">
                    <a:lumMod val="40000"/>
                    <a:lumOff val="60000"/>
                  </a:schemeClr>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chemeClr val="tx2">
                    <a:lumMod val="40000"/>
                    <a:lumOff val="60000"/>
                  </a:schemeClr>
                </a:solidFill>
                <a:latin typeface="Arial" pitchFamily="34" charset="0"/>
                <a:ea typeface="+mn-ea"/>
                <a:cs typeface="Arial" pitchFamily="34" charset="0"/>
              </a:rPr>
              <a:t>Co-Execution</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Python </a:t>
            </a:r>
            <a:br>
              <a:rPr lang="en-US" sz="1067" b="1" kern="1200" spc="-67">
                <a:solidFill>
                  <a:schemeClr val="tx2">
                    <a:lumMod val="40000"/>
                    <a:lumOff val="60000"/>
                  </a:schemeClr>
                </a:solidFill>
                <a:latin typeface="Arial" pitchFamily="34" charset="0"/>
                <a:ea typeface="+mn-ea"/>
                <a:cs typeface="Arial" pitchFamily="34" charset="0"/>
              </a:rPr>
            </a:br>
            <a:r>
              <a:rPr lang="en-US" sz="1067"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bg1"/>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tx2">
                    <a:lumMod val="40000"/>
                    <a:lumOff val="60000"/>
                  </a:schemeClr>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1291819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ploym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402916"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Data </a:t>
            </a:r>
            <a:br>
              <a:rPr lang="en-US" sz="1600" b="1" kern="1200" spc="-67">
                <a:solidFill>
                  <a:schemeClr val="tx2">
                    <a:lumMod val="40000"/>
                    <a:lumOff val="60000"/>
                  </a:schemeClr>
                </a:solidFill>
                <a:latin typeface="Arial" pitchFamily="34" charset="0"/>
                <a:ea typeface="+mn-ea"/>
                <a:cs typeface="Arial" pitchFamily="34" charset="0"/>
              </a:rPr>
            </a:br>
            <a:r>
              <a:rPr lang="en-US" sz="1600" b="1" kern="1200" spc="-67">
                <a:solidFill>
                  <a:schemeClr val="tx2">
                    <a:lumMod val="40000"/>
                    <a:lumOff val="60000"/>
                  </a:schemeClr>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chemeClr val="tx2">
                    <a:lumMod val="40000"/>
                    <a:lumOff val="60000"/>
                  </a:schemeClr>
                </a:solidFill>
                <a:latin typeface="Arial" pitchFamily="34" charset="0"/>
                <a:ea typeface="+mn-ea"/>
                <a:cs typeface="Arial" pitchFamily="34" charset="0"/>
              </a:rPr>
              <a:t>Co-Execution</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Python </a:t>
            </a:r>
            <a:br>
              <a:rPr lang="en-US" sz="1067" b="1" kern="1200" spc="-67">
                <a:solidFill>
                  <a:schemeClr val="tx2">
                    <a:lumMod val="40000"/>
                    <a:lumOff val="60000"/>
                  </a:schemeClr>
                </a:solidFill>
                <a:latin typeface="Arial" pitchFamily="34" charset="0"/>
                <a:ea typeface="+mn-ea"/>
                <a:cs typeface="Arial" pitchFamily="34" charset="0"/>
              </a:rPr>
            </a:br>
            <a:r>
              <a:rPr lang="en-US" sz="1067"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bg1"/>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483898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2018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710357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8165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1477717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994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354506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23974334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4523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538392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2020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2333514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402916"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Data </a:t>
            </a:r>
            <a:br>
              <a:rPr lang="en-US" sz="1600" b="1" kern="1200" spc="-67">
                <a:solidFill>
                  <a:schemeClr val="tx2">
                    <a:lumMod val="40000"/>
                    <a:lumOff val="60000"/>
                  </a:schemeClr>
                </a:solidFill>
                <a:latin typeface="Arial" pitchFamily="34" charset="0"/>
                <a:ea typeface="+mn-ea"/>
                <a:cs typeface="Arial" pitchFamily="34" charset="0"/>
              </a:rPr>
            </a:br>
            <a:r>
              <a:rPr lang="en-US" sz="1600" b="1" kern="1200" spc="-67">
                <a:solidFill>
                  <a:schemeClr val="tx2">
                    <a:lumMod val="40000"/>
                    <a:lumOff val="60000"/>
                  </a:schemeClr>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chemeClr val="tx2">
                    <a:lumMod val="40000"/>
                    <a:lumOff val="60000"/>
                  </a:schemeClr>
                </a:solidFill>
                <a:latin typeface="Arial" pitchFamily="34" charset="0"/>
                <a:ea typeface="+mn-ea"/>
                <a:cs typeface="Arial" pitchFamily="34" charset="0"/>
              </a:rPr>
              <a:t>Co-Execution</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Python </a:t>
            </a:r>
            <a:br>
              <a:rPr lang="en-US" sz="1067" b="1" kern="1200" spc="-67">
                <a:solidFill>
                  <a:schemeClr val="tx2">
                    <a:lumMod val="40000"/>
                    <a:lumOff val="60000"/>
                  </a:schemeClr>
                </a:solidFill>
                <a:latin typeface="Arial" pitchFamily="34" charset="0"/>
                <a:ea typeface="+mn-ea"/>
                <a:cs typeface="Arial" pitchFamily="34" charset="0"/>
              </a:rPr>
            </a:br>
            <a:r>
              <a:rPr lang="en-US" sz="1067"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tx2">
                    <a:lumMod val="40000"/>
                    <a:lumOff val="60000"/>
                  </a:schemeClr>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0" i="0">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3356788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Acces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402916"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2000" b="1" kern="1200" spc="-67">
                <a:solidFill>
                  <a:schemeClr val="bg1"/>
                </a:solidFill>
                <a:latin typeface="Arial" pitchFamily="34" charset="0"/>
                <a:ea typeface="+mn-ea"/>
                <a:cs typeface="Arial" pitchFamily="34" charset="0"/>
              </a:rPr>
              <a:t>Data </a:t>
            </a:r>
            <a:br>
              <a:rPr lang="en-US" sz="2000" b="1" kern="1200" spc="-67">
                <a:solidFill>
                  <a:schemeClr val="bg1"/>
                </a:solidFill>
                <a:latin typeface="Arial" pitchFamily="34" charset="0"/>
                <a:ea typeface="+mn-ea"/>
                <a:cs typeface="Arial" pitchFamily="34" charset="0"/>
              </a:rPr>
            </a:br>
            <a:r>
              <a:rPr lang="en-US" sz="2000" b="1" kern="1200" spc="-67">
                <a:solidFill>
                  <a:schemeClr val="bg1"/>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chemeClr val="tx2">
                    <a:lumMod val="40000"/>
                    <a:lumOff val="60000"/>
                  </a:schemeClr>
                </a:solidFill>
                <a:latin typeface="Arial" pitchFamily="34" charset="0"/>
                <a:ea typeface="+mn-ea"/>
                <a:cs typeface="Arial" pitchFamily="34" charset="0"/>
              </a:rPr>
              <a:t>Co-Execution</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Python </a:t>
            </a:r>
            <a:br>
              <a:rPr lang="en-US" sz="1067" b="1" kern="1200" spc="-67">
                <a:solidFill>
                  <a:schemeClr val="tx2">
                    <a:lumMod val="40000"/>
                    <a:lumOff val="60000"/>
                  </a:schemeClr>
                </a:solidFill>
                <a:latin typeface="Arial" pitchFamily="34" charset="0"/>
                <a:ea typeface="+mn-ea"/>
                <a:cs typeface="Arial" pitchFamily="34" charset="0"/>
              </a:rPr>
            </a:br>
            <a:r>
              <a:rPr lang="en-US" sz="1067"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tx2">
                    <a:lumMod val="40000"/>
                    <a:lumOff val="60000"/>
                  </a:schemeClr>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0" i="0">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89137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eroperabi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402916"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Data </a:t>
            </a:r>
            <a:br>
              <a:rPr lang="en-US" sz="1600" b="1" kern="1200" spc="-67">
                <a:solidFill>
                  <a:schemeClr val="tx2">
                    <a:lumMod val="40000"/>
                    <a:lumOff val="60000"/>
                  </a:schemeClr>
                </a:solidFill>
                <a:latin typeface="Arial" pitchFamily="34" charset="0"/>
                <a:ea typeface="+mn-ea"/>
                <a:cs typeface="Arial" pitchFamily="34" charset="0"/>
              </a:rPr>
            </a:br>
            <a:r>
              <a:rPr lang="en-US" sz="1600" b="1" kern="1200" spc="-67">
                <a:solidFill>
                  <a:schemeClr val="tx2">
                    <a:lumMod val="40000"/>
                    <a:lumOff val="60000"/>
                  </a:schemeClr>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kumimoji="0" lang="en-US" sz="1467" b="1" i="0" u="none" strike="noStrike" kern="1200" cap="none" spc="-67" normalizeH="0" baseline="0" noProof="0">
                <a:ln>
                  <a:noFill/>
                </a:ln>
                <a:solidFill>
                  <a:prstClr val="white"/>
                </a:solidFill>
                <a:effectLst/>
                <a:uLnTx/>
                <a:uFillTx/>
                <a:latin typeface="Arial" pitchFamily="34" charset="0"/>
                <a:ea typeface="+mn-ea"/>
                <a:cs typeface="Arial" pitchFamily="34" charset="0"/>
              </a:rPr>
              <a:t>Co-Execution</a:t>
            </a:r>
            <a:endParaRPr lang="en-US" sz="1467" b="1" kern="1200" spc="-67">
              <a:solidFill>
                <a:schemeClr val="tx2">
                  <a:lumMod val="40000"/>
                  <a:lumOff val="60000"/>
                </a:schemeClr>
              </a:solidFill>
              <a:latin typeface="Arial" pitchFamily="34" charset="0"/>
              <a:ea typeface="+mn-ea"/>
              <a:cs typeface="Arial" pitchFamily="34" charset="0"/>
            </a:endParaRP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Python </a:t>
            </a:r>
            <a:br>
              <a:rPr lang="en-US" sz="1067" b="1" kern="1200" spc="-67">
                <a:solidFill>
                  <a:schemeClr val="tx2">
                    <a:lumMod val="40000"/>
                    <a:lumOff val="60000"/>
                  </a:schemeClr>
                </a:solidFill>
                <a:latin typeface="Arial" pitchFamily="34" charset="0"/>
                <a:ea typeface="+mn-ea"/>
                <a:cs typeface="Arial" pitchFamily="34" charset="0"/>
              </a:rPr>
            </a:br>
            <a:r>
              <a:rPr lang="en-US" sz="1067"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tx2">
                    <a:lumMod val="40000"/>
                    <a:lumOff val="60000"/>
                  </a:schemeClr>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5200140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llPythonFromMATLA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402916"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Data </a:t>
            </a:r>
            <a:br>
              <a:rPr lang="en-US" sz="1600" b="1" kern="1200" spc="-67">
                <a:solidFill>
                  <a:schemeClr val="tx2">
                    <a:lumMod val="40000"/>
                    <a:lumOff val="60000"/>
                  </a:schemeClr>
                </a:solidFill>
                <a:latin typeface="Arial" pitchFamily="34" charset="0"/>
                <a:ea typeface="+mn-ea"/>
                <a:cs typeface="Arial" pitchFamily="34" charset="0"/>
              </a:rPr>
            </a:br>
            <a:r>
              <a:rPr lang="en-US" sz="1600" b="1" kern="1200" spc="-67">
                <a:solidFill>
                  <a:schemeClr val="tx2">
                    <a:lumMod val="40000"/>
                    <a:lumOff val="60000"/>
                  </a:schemeClr>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chemeClr val="bg1"/>
                </a:solidFill>
                <a:latin typeface="Arial" pitchFamily="34" charset="0"/>
                <a:ea typeface="+mn-ea"/>
                <a:cs typeface="Arial" pitchFamily="34" charset="0"/>
              </a:rPr>
              <a:t>Co-Execution</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bg1"/>
                </a:solidFill>
                <a:latin typeface="Arial" pitchFamily="34" charset="0"/>
                <a:ea typeface="+mn-ea"/>
                <a:cs typeface="Arial" pitchFamily="34" charset="0"/>
              </a:rPr>
              <a:t>Call Python </a:t>
            </a:r>
            <a:br>
              <a:rPr lang="en-US" sz="1200" b="1" kern="1200" spc="-67">
                <a:solidFill>
                  <a:schemeClr val="bg1"/>
                </a:solidFill>
                <a:latin typeface="Arial" pitchFamily="34" charset="0"/>
                <a:ea typeface="+mn-ea"/>
                <a:cs typeface="Arial" pitchFamily="34" charset="0"/>
              </a:rPr>
            </a:br>
            <a:r>
              <a:rPr lang="en-US" sz="1200" b="1" kern="1200" spc="-67">
                <a:solidFill>
                  <a:schemeClr val="bg1"/>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tx2">
                    <a:lumMod val="40000"/>
                    <a:lumOff val="60000"/>
                  </a:schemeClr>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0" i="0">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2644648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llMATLABFromPyth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402916"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Data </a:t>
            </a:r>
            <a:br>
              <a:rPr lang="en-US" sz="1600" b="1" kern="1200" spc="-67">
                <a:solidFill>
                  <a:schemeClr val="tx2">
                    <a:lumMod val="40000"/>
                    <a:lumOff val="60000"/>
                  </a:schemeClr>
                </a:solidFill>
                <a:latin typeface="Arial" pitchFamily="34" charset="0"/>
                <a:ea typeface="+mn-ea"/>
                <a:cs typeface="Arial" pitchFamily="34" charset="0"/>
              </a:rPr>
            </a:br>
            <a:r>
              <a:rPr lang="en-US" sz="1600" b="1" kern="1200" spc="-67">
                <a:solidFill>
                  <a:schemeClr val="tx2">
                    <a:lumMod val="40000"/>
                    <a:lumOff val="60000"/>
                  </a:schemeClr>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chemeClr val="tx2">
                    <a:lumMod val="40000"/>
                    <a:lumOff val="60000"/>
                  </a:schemeClr>
                </a:solidFill>
                <a:latin typeface="Arial" pitchFamily="34" charset="0"/>
                <a:ea typeface="+mn-ea"/>
                <a:cs typeface="Arial" pitchFamily="34" charset="0"/>
              </a:rPr>
              <a:t>Co-Execution</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Python </a:t>
            </a:r>
            <a:br>
              <a:rPr lang="en-US" sz="1067" b="1" kern="1200" spc="-67">
                <a:solidFill>
                  <a:schemeClr val="tx2">
                    <a:lumMod val="40000"/>
                    <a:lumOff val="60000"/>
                  </a:schemeClr>
                </a:solidFill>
                <a:latin typeface="Arial" pitchFamily="34" charset="0"/>
                <a:ea typeface="+mn-ea"/>
                <a:cs typeface="Arial" pitchFamily="34" charset="0"/>
              </a:rPr>
            </a:br>
            <a:r>
              <a:rPr lang="en-US" sz="1067"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bg1"/>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tx2">
                    <a:lumMod val="40000"/>
                    <a:lumOff val="60000"/>
                  </a:schemeClr>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0" i="0">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2913007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ploym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402916"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Data </a:t>
            </a:r>
            <a:br>
              <a:rPr lang="en-US" sz="1600" b="1" kern="1200" spc="-67">
                <a:solidFill>
                  <a:schemeClr val="tx2">
                    <a:lumMod val="40000"/>
                    <a:lumOff val="60000"/>
                  </a:schemeClr>
                </a:solidFill>
                <a:latin typeface="Arial" pitchFamily="34" charset="0"/>
                <a:ea typeface="+mn-ea"/>
                <a:cs typeface="Arial" pitchFamily="34" charset="0"/>
              </a:rPr>
            </a:br>
            <a:r>
              <a:rPr lang="en-US" sz="1600" b="1" kern="1200" spc="-67">
                <a:solidFill>
                  <a:schemeClr val="tx2">
                    <a:lumMod val="40000"/>
                    <a:lumOff val="60000"/>
                  </a:schemeClr>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chemeClr val="tx2">
                    <a:lumMod val="40000"/>
                    <a:lumOff val="60000"/>
                  </a:schemeClr>
                </a:solidFill>
                <a:latin typeface="Arial" pitchFamily="34" charset="0"/>
                <a:ea typeface="+mn-ea"/>
                <a:cs typeface="Arial" pitchFamily="34" charset="0"/>
              </a:rPr>
              <a:t>Co-Execution</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Python </a:t>
            </a:r>
            <a:br>
              <a:rPr lang="en-US" sz="1067" b="1" kern="1200" spc="-67">
                <a:solidFill>
                  <a:schemeClr val="tx2">
                    <a:lumMod val="40000"/>
                    <a:lumOff val="60000"/>
                  </a:schemeClr>
                </a:solidFill>
                <a:latin typeface="Arial" pitchFamily="34" charset="0"/>
                <a:ea typeface="+mn-ea"/>
                <a:cs typeface="Arial" pitchFamily="34" charset="0"/>
              </a:rPr>
            </a:br>
            <a:r>
              <a:rPr lang="en-US" sz="1067" b="1" kern="1200" spc="-67">
                <a:solidFill>
                  <a:schemeClr val="tx2">
                    <a:lumMod val="40000"/>
                    <a:lumOff val="60000"/>
                  </a:schemeClr>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bg1"/>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0" i="0">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106796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alling MATLA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295395"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Set Up</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Passing Data</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bg1"/>
                </a:solidFill>
                <a:latin typeface="Arial" pitchFamily="34" charset="0"/>
                <a:ea typeface="+mn-ea"/>
                <a:cs typeface="Arial" pitchFamily="34" charset="0"/>
              </a:rPr>
              <a:t>Calling MATLAB</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Deployment</a:t>
            </a:r>
            <a:endParaRPr lang="en-US" sz="1600" b="1" kern="1200" spc="-67" baseline="0">
              <a:solidFill>
                <a:schemeClr val="tx2">
                  <a:lumMod val="40000"/>
                  <a:lumOff val="60000"/>
                </a:schemeClr>
              </a:solidFill>
              <a:latin typeface="Arial" pitchFamily="34" charset="0"/>
              <a:ea typeface="+mn-ea"/>
              <a:cs typeface="Arial" pitchFamily="34" charset="0"/>
            </a:endParaRP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9976288" cy="541152"/>
          </a:xfrm>
          <a:prstGeom prst="rect">
            <a:avLst/>
          </a:prstGeom>
        </p:spPr>
        <p:txBody>
          <a:bodyPr/>
          <a:lstStyle>
            <a:lvl1pPr marL="0" indent="0">
              <a:buSzPct val="75000"/>
              <a:buNone/>
              <a:defRPr sz="2401" b="0" i="0">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25362550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5" y="457200"/>
            <a:ext cx="10769600" cy="990600"/>
          </a:xfrm>
        </p:spPr>
        <p:txBody>
          <a:bodyPr/>
          <a:lstStyle>
            <a:lvl1pPr>
              <a:defRPr sz="3200" baseline="0">
                <a:solidFill>
                  <a:schemeClr val="bg1"/>
                </a:solidFill>
              </a:defRPr>
            </a:lvl1pPr>
          </a:lstStyle>
          <a:p>
            <a:r>
              <a:rPr lang="en-US"/>
              <a:t>Click to edit Master title style</a:t>
            </a:r>
          </a:p>
        </p:txBody>
      </p:sp>
      <p:sp>
        <p:nvSpPr>
          <p:cNvPr id="3" name="Content"/>
          <p:cNvSpPr>
            <a:spLocks noGrp="1"/>
          </p:cNvSpPr>
          <p:nvPr>
            <p:ph idx="1"/>
          </p:nvPr>
        </p:nvSpPr>
        <p:spPr>
          <a:xfrm>
            <a:off x="609605" y="1600200"/>
            <a:ext cx="10769600" cy="4648200"/>
          </a:xfr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434562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5" y="457200"/>
            <a:ext cx="10769600" cy="990600"/>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2658014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9249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388125"/>
            <a:ext cx="1402916" cy="6469875"/>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rgbClr val="004B87"/>
                </a:solidFill>
                <a:latin typeface="Arial" pitchFamily="34" charset="0"/>
                <a:ea typeface="+mn-ea"/>
                <a:cs typeface="Arial" pitchFamily="34" charset="0"/>
              </a:rPr>
              <a:t>Data </a:t>
            </a:r>
            <a:br>
              <a:rPr lang="en-US" sz="1600" b="1" kern="1200" spc="-67">
                <a:solidFill>
                  <a:srgbClr val="004B87"/>
                </a:solidFill>
                <a:latin typeface="Arial" pitchFamily="34" charset="0"/>
                <a:ea typeface="+mn-ea"/>
                <a:cs typeface="Arial" pitchFamily="34" charset="0"/>
              </a:rPr>
            </a:br>
            <a:r>
              <a:rPr lang="en-US" sz="1600" b="1" kern="1200" spc="-67">
                <a:solidFill>
                  <a:srgbClr val="004B87"/>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rgbClr val="004B87"/>
                </a:solidFill>
                <a:latin typeface="Arial" pitchFamily="34" charset="0"/>
                <a:ea typeface="+mn-ea"/>
                <a:cs typeface="Arial" pitchFamily="34" charset="0"/>
              </a:rPr>
              <a:t>Interoperability</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rgbClr val="004B87"/>
                </a:solidFill>
                <a:latin typeface="Arial" pitchFamily="34" charset="0"/>
                <a:ea typeface="+mn-ea"/>
                <a:cs typeface="Arial" pitchFamily="34" charset="0"/>
              </a:rPr>
              <a:t>Call Python </a:t>
            </a:r>
            <a:br>
              <a:rPr lang="en-US" sz="1067" b="1" kern="1200" spc="-67">
                <a:solidFill>
                  <a:srgbClr val="004B87"/>
                </a:solidFill>
                <a:latin typeface="Arial" pitchFamily="34" charset="0"/>
                <a:ea typeface="+mn-ea"/>
                <a:cs typeface="Arial" pitchFamily="34" charset="0"/>
              </a:rPr>
            </a:br>
            <a:r>
              <a:rPr lang="en-US" sz="1067" b="1" kern="1200" spc="-67">
                <a:solidFill>
                  <a:srgbClr val="004B87"/>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rgbClr val="004B87"/>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rgbClr val="004B87"/>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10844358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ta Acces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388125"/>
            <a:ext cx="1402916" cy="6469875"/>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2000" b="1" kern="1200" spc="-67">
                <a:solidFill>
                  <a:schemeClr val="bg1"/>
                </a:solidFill>
                <a:latin typeface="Arial" pitchFamily="34" charset="0"/>
                <a:ea typeface="+mn-ea"/>
                <a:cs typeface="Arial" pitchFamily="34" charset="0"/>
              </a:rPr>
              <a:t>Data 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470" b="1" kern="1200" spc="-67">
                <a:solidFill>
                  <a:srgbClr val="004B87"/>
                </a:solidFill>
                <a:latin typeface="Arial" pitchFamily="34" charset="0"/>
                <a:ea typeface="+mn-ea"/>
                <a:cs typeface="Arial" pitchFamily="34" charset="0"/>
              </a:rPr>
              <a:t>Interoperability</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rgbClr val="004B87"/>
                </a:solidFill>
                <a:latin typeface="Arial" pitchFamily="34" charset="0"/>
                <a:ea typeface="+mn-ea"/>
                <a:cs typeface="Arial" pitchFamily="34" charset="0"/>
              </a:rPr>
              <a:t>Call Python </a:t>
            </a:r>
            <a:br>
              <a:rPr lang="en-US" sz="1067" b="1" kern="1200" spc="-67">
                <a:solidFill>
                  <a:srgbClr val="004B87"/>
                </a:solidFill>
                <a:latin typeface="Arial" pitchFamily="34" charset="0"/>
                <a:ea typeface="+mn-ea"/>
                <a:cs typeface="Arial" pitchFamily="34" charset="0"/>
              </a:rPr>
            </a:br>
            <a:r>
              <a:rPr lang="en-US" sz="1067" b="1" kern="1200" spc="-67">
                <a:solidFill>
                  <a:srgbClr val="004B87"/>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rgbClr val="004B87"/>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rgbClr val="004B87"/>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18614401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llPythonFromMATLA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388125"/>
            <a:ext cx="1402916" cy="6469875"/>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rgbClr val="004B87"/>
                </a:solidFill>
                <a:latin typeface="Arial" pitchFamily="34" charset="0"/>
                <a:ea typeface="+mn-ea"/>
                <a:cs typeface="Arial" pitchFamily="34" charset="0"/>
              </a:rPr>
              <a:t>Data </a:t>
            </a:r>
            <a:br>
              <a:rPr lang="en-US" sz="1600" b="1" kern="1200" spc="-67">
                <a:solidFill>
                  <a:srgbClr val="004B87"/>
                </a:solidFill>
                <a:latin typeface="Arial" pitchFamily="34" charset="0"/>
                <a:ea typeface="+mn-ea"/>
                <a:cs typeface="Arial" pitchFamily="34" charset="0"/>
              </a:rPr>
            </a:br>
            <a:r>
              <a:rPr lang="en-US" sz="1600" b="1" kern="1200" spc="-67">
                <a:solidFill>
                  <a:srgbClr val="004B87"/>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chemeClr val="bg1"/>
                </a:solidFill>
                <a:latin typeface="Arial" pitchFamily="34" charset="0"/>
                <a:ea typeface="+mn-ea"/>
                <a:cs typeface="Arial" pitchFamily="34" charset="0"/>
              </a:rPr>
              <a:t>Interoperability</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bg1"/>
                </a:solidFill>
                <a:latin typeface="Arial" pitchFamily="34" charset="0"/>
                <a:ea typeface="+mn-ea"/>
                <a:cs typeface="Arial" pitchFamily="34" charset="0"/>
              </a:rPr>
              <a:t>Call Python</a:t>
            </a:r>
            <a:br>
              <a:rPr lang="en-US" sz="1200" b="1" kern="1200" spc="-67">
                <a:solidFill>
                  <a:schemeClr val="bg1"/>
                </a:solidFill>
                <a:latin typeface="Arial" pitchFamily="34" charset="0"/>
                <a:ea typeface="+mn-ea"/>
                <a:cs typeface="Arial" pitchFamily="34" charset="0"/>
              </a:rPr>
            </a:br>
            <a:r>
              <a:rPr lang="en-US" sz="1200" b="1" kern="1200" spc="-67">
                <a:solidFill>
                  <a:schemeClr val="bg1"/>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rgbClr val="004B87"/>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rgbClr val="004B87"/>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42025609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MATLABFromPyth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388125"/>
            <a:ext cx="1402916" cy="6469875"/>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rgbClr val="004B87"/>
                </a:solidFill>
                <a:latin typeface="Arial" pitchFamily="34" charset="0"/>
                <a:ea typeface="+mn-ea"/>
                <a:cs typeface="Arial" pitchFamily="34" charset="0"/>
              </a:rPr>
              <a:t>Data </a:t>
            </a:r>
            <a:br>
              <a:rPr lang="en-US" sz="1600" b="1" kern="1200" spc="-67">
                <a:solidFill>
                  <a:srgbClr val="004B87"/>
                </a:solidFill>
                <a:latin typeface="Arial" pitchFamily="34" charset="0"/>
                <a:ea typeface="+mn-ea"/>
                <a:cs typeface="Arial" pitchFamily="34" charset="0"/>
              </a:rPr>
            </a:br>
            <a:r>
              <a:rPr lang="en-US" sz="1600" b="1" kern="1200" spc="-67">
                <a:solidFill>
                  <a:srgbClr val="004B87"/>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chemeClr val="bg1"/>
                </a:solidFill>
                <a:latin typeface="Arial" pitchFamily="34" charset="0"/>
                <a:ea typeface="+mn-ea"/>
                <a:cs typeface="Arial" pitchFamily="34" charset="0"/>
              </a:rPr>
              <a:t>Interoperability</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rgbClr val="004B87"/>
                </a:solidFill>
                <a:latin typeface="Arial" pitchFamily="34" charset="0"/>
                <a:ea typeface="+mn-ea"/>
                <a:cs typeface="Arial" pitchFamily="34" charset="0"/>
              </a:rPr>
              <a:t>Call Python </a:t>
            </a:r>
            <a:br>
              <a:rPr lang="en-US" sz="1067" b="1" kern="1200" spc="-67">
                <a:solidFill>
                  <a:srgbClr val="004B87"/>
                </a:solidFill>
                <a:latin typeface="Arial" pitchFamily="34" charset="0"/>
                <a:ea typeface="+mn-ea"/>
                <a:cs typeface="Arial" pitchFamily="34" charset="0"/>
              </a:rPr>
            </a:br>
            <a:r>
              <a:rPr lang="en-US" sz="1067" b="1" kern="1200" spc="-67">
                <a:solidFill>
                  <a:srgbClr val="004B87"/>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200" b="1" kern="1200" spc="-67">
                <a:solidFill>
                  <a:schemeClr val="bg1"/>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rgbClr val="004B87"/>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8135577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ploym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388125"/>
            <a:ext cx="1402916" cy="6469875"/>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rgbClr val="004B87"/>
                </a:solidFill>
                <a:latin typeface="Arial" pitchFamily="34" charset="0"/>
                <a:ea typeface="+mn-ea"/>
                <a:cs typeface="Arial" pitchFamily="34" charset="0"/>
              </a:rPr>
              <a:t>Data </a:t>
            </a:r>
            <a:br>
              <a:rPr lang="en-US" sz="1600" b="1" kern="1200" spc="-67">
                <a:solidFill>
                  <a:srgbClr val="004B87"/>
                </a:solidFill>
                <a:latin typeface="Arial" pitchFamily="34" charset="0"/>
                <a:ea typeface="+mn-ea"/>
                <a:cs typeface="Arial" pitchFamily="34" charset="0"/>
              </a:rPr>
            </a:br>
            <a:r>
              <a:rPr lang="en-US" sz="1600" b="1" kern="1200" spc="-67">
                <a:solidFill>
                  <a:srgbClr val="004B87"/>
                </a:solidFill>
                <a:latin typeface="Arial" pitchFamily="34" charset="0"/>
                <a:ea typeface="+mn-ea"/>
                <a:cs typeface="Arial"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467" b="1" kern="1200" spc="-67">
                <a:solidFill>
                  <a:srgbClr val="004B87"/>
                </a:solidFill>
                <a:latin typeface="Arial" pitchFamily="34" charset="0"/>
                <a:ea typeface="+mn-ea"/>
                <a:cs typeface="Arial" pitchFamily="34" charset="0"/>
              </a:rPr>
              <a:t>Interoperability</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rgbClr val="004B87"/>
                </a:solidFill>
                <a:latin typeface="Arial" pitchFamily="34" charset="0"/>
                <a:ea typeface="+mn-ea"/>
                <a:cs typeface="Arial" pitchFamily="34" charset="0"/>
              </a:rPr>
              <a:t>Call Python </a:t>
            </a:r>
            <a:br>
              <a:rPr lang="en-US" sz="1067" b="1" kern="1200" spc="-67">
                <a:solidFill>
                  <a:srgbClr val="004B87"/>
                </a:solidFill>
                <a:latin typeface="Arial" pitchFamily="34" charset="0"/>
                <a:ea typeface="+mn-ea"/>
                <a:cs typeface="Arial" pitchFamily="34" charset="0"/>
              </a:rPr>
            </a:br>
            <a:r>
              <a:rPr lang="en-US" sz="1067" b="1" kern="1200" spc="-67">
                <a:solidFill>
                  <a:srgbClr val="004B87"/>
                </a:solidFill>
                <a:latin typeface="Arial" pitchFamily="34" charset="0"/>
                <a:ea typeface="+mn-ea"/>
                <a:cs typeface="Arial"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rgbClr val="004B87"/>
                </a:solidFill>
                <a:latin typeface="Arial" pitchFamily="34" charset="0"/>
                <a:ea typeface="+mn-ea"/>
                <a:cs typeface="Arial"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rgbClr val="004B87"/>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bg1"/>
                </a:solidFill>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8881121" cy="541152"/>
          </a:xfrm>
          <a:prstGeom prst="rect">
            <a:avLst/>
          </a:prstGeom>
        </p:spPr>
        <p:txBody>
          <a:bodyPr/>
          <a:lstStyle>
            <a:lvl1pPr marL="0" indent="0">
              <a:buSzPct val="75000"/>
              <a:buNone/>
              <a:defRPr sz="2401" b="1" i="1">
                <a:solidFill>
                  <a:srgbClr val="FFC000"/>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39798191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2021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918313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852332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36990958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0082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8223962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4289223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3463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1576690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2020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3051582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56526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311566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3482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23150739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8939054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387974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7785260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601" y="457200"/>
            <a:ext cx="10769600" cy="990600"/>
          </a:xfrm>
        </p:spPr>
        <p:txBody>
          <a:bodyPr/>
          <a:lstStyle/>
          <a:p>
            <a:r>
              <a:rPr lang="en-US"/>
              <a:t>Click to edit Master title style</a:t>
            </a:r>
          </a:p>
        </p:txBody>
      </p:sp>
    </p:spTree>
    <p:extLst>
      <p:ext uri="{BB962C8B-B14F-4D97-AF65-F5344CB8AC3E}">
        <p14:creationId xmlns:p14="http://schemas.microsoft.com/office/powerpoint/2010/main" val="2593460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heme Layout">
    <p:spTree>
      <p:nvGrpSpPr>
        <p:cNvPr id="1" name=""/>
        <p:cNvGrpSpPr/>
        <p:nvPr/>
      </p:nvGrpSpPr>
      <p:grpSpPr>
        <a:xfrm>
          <a:off x="0" y="0"/>
          <a:ext cx="0" cy="0"/>
          <a:chOff x="0" y="0"/>
          <a:chExt cx="0" cy="0"/>
        </a:xfrm>
      </p:grpSpPr>
      <p:sp>
        <p:nvSpPr>
          <p:cNvPr id="2" name="Title"/>
          <p:cNvSpPr>
            <a:spLocks noGrp="1"/>
          </p:cNvSpPr>
          <p:nvPr>
            <p:ph type="title"/>
          </p:nvPr>
        </p:nvSpPr>
        <p:spPr>
          <a:xfrm>
            <a:off x="609601" y="457200"/>
            <a:ext cx="9372600" cy="990600"/>
          </a:xfrm>
        </p:spPr>
        <p:txBody>
          <a:bodyPr/>
          <a:lstStyle/>
          <a:p>
            <a:r>
              <a:rPr lang="en-US"/>
              <a:t>Click to edit Master title style</a:t>
            </a:r>
          </a:p>
        </p:txBody>
      </p:sp>
    </p:spTree>
    <p:extLst>
      <p:ext uri="{BB962C8B-B14F-4D97-AF65-F5344CB8AC3E}">
        <p14:creationId xmlns:p14="http://schemas.microsoft.com/office/powerpoint/2010/main" val="7906993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2021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23929791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97949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1052290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9414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3117464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41544445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559086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41462781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Header graphic, title, Content">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0274998D-3A9B-4ED2-808F-7E53BB92A2B0}"/>
              </a:ext>
            </a:extLst>
          </p:cNvPr>
          <p:cNvSpPr>
            <a:spLocks noGrp="1"/>
          </p:cNvSpPr>
          <p:nvPr>
            <p:ph type="sldNum" sz="quarter" idx="10"/>
          </p:nvPr>
        </p:nvSpPr>
        <p:spPr>
          <a:xfrm>
            <a:off x="0" y="6469805"/>
            <a:ext cx="591671" cy="365125"/>
          </a:xfrm>
          <a:prstGeom prst="rect">
            <a:avLst/>
          </a:prstGeom>
        </p:spPr>
        <p:txBody>
          <a:bodyPr lIns="182880"/>
          <a:lstStyle>
            <a:lvl1pPr algn="l">
              <a:defRPr sz="1200" b="0">
                <a:solidFill>
                  <a:srgbClr val="808080"/>
                </a:solidFill>
              </a:defRPr>
            </a:lvl1pPr>
          </a:lstStyle>
          <a:p>
            <a:fld id="{34507EC0-7D61-42B9-AEEE-100AB9A383B2}" type="slidenum">
              <a:rPr lang="en-US" smtClean="0"/>
              <a:pPr/>
              <a:t>‹#›</a:t>
            </a:fld>
            <a:endParaRPr lang="en-US"/>
          </a:p>
        </p:txBody>
      </p:sp>
      <p:sp>
        <p:nvSpPr>
          <p:cNvPr id="3" name="Content"/>
          <p:cNvSpPr>
            <a:spLocks noGrp="1"/>
          </p:cNvSpPr>
          <p:nvPr>
            <p:ph idx="1" hasCustomPrompt="1"/>
          </p:nvPr>
        </p:nvSpPr>
        <p:spPr>
          <a:xfrm>
            <a:off x="638978" y="3657600"/>
            <a:ext cx="11553022" cy="2743200"/>
          </a:xfrm>
        </p:spPr>
        <p:txBody>
          <a:bodyPr lIns="0" tIns="0" rIns="0" bIns="91440"/>
          <a:lstStyle>
            <a:lvl1pPr marL="0" indent="0">
              <a:spcBef>
                <a:spcPts val="0"/>
              </a:spcBef>
              <a:spcAft>
                <a:spcPts val="1200"/>
              </a:spcAft>
              <a:buSzPct val="75000"/>
              <a:buNone/>
              <a:defRPr sz="2000" b="0">
                <a:solidFill>
                  <a:srgbClr val="636569"/>
                </a:solidFill>
              </a:defRPr>
            </a:lvl1pPr>
            <a:lvl2pPr marL="801240" indent="-342900">
              <a:lnSpc>
                <a:spcPct val="105000"/>
              </a:lnSpc>
              <a:buFont typeface="Arial" panose="020B0604020202020204" pitchFamily="34" charset="0"/>
              <a:buChar char="•"/>
              <a:defRPr sz="2000">
                <a:solidFill>
                  <a:srgbClr val="636569"/>
                </a:solidFill>
              </a:defRPr>
            </a:lvl2pPr>
            <a:lvl3pPr marL="1202430" indent="-285750">
              <a:lnSpc>
                <a:spcPct val="105000"/>
              </a:lnSpc>
              <a:buSzPct val="75000"/>
              <a:buFont typeface="Arial" panose="020B0604020202020204" pitchFamily="34" charset="0"/>
              <a:buChar char="•"/>
              <a:defRPr sz="1604">
                <a:solidFill>
                  <a:srgbClr val="636569"/>
                </a:solidFill>
              </a:defRPr>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cxnSp>
        <p:nvCxnSpPr>
          <p:cNvPr id="5" name="Straight Connector 4">
            <a:extLst>
              <a:ext uri="{FF2B5EF4-FFF2-40B4-BE49-F238E27FC236}">
                <a16:creationId xmlns:a16="http://schemas.microsoft.com/office/drawing/2014/main" id="{3278F43D-E554-4704-B087-6A17702CD613}"/>
              </a:ext>
            </a:extLst>
          </p:cNvPr>
          <p:cNvCxnSpPr/>
          <p:nvPr userDrawn="1"/>
        </p:nvCxnSpPr>
        <p:spPr>
          <a:xfrm>
            <a:off x="0" y="2750471"/>
            <a:ext cx="12198096" cy="0"/>
          </a:xfrm>
          <a:prstGeom prst="line">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sp>
        <p:nvSpPr>
          <p:cNvPr id="2" name="Title"/>
          <p:cNvSpPr>
            <a:spLocks noGrp="1"/>
          </p:cNvSpPr>
          <p:nvPr>
            <p:ph type="title"/>
          </p:nvPr>
        </p:nvSpPr>
        <p:spPr>
          <a:xfrm>
            <a:off x="0" y="2743200"/>
            <a:ext cx="12192000" cy="914400"/>
          </a:xfrm>
        </p:spPr>
        <p:txBody>
          <a:bodyPr lIns="274320" anchor="ctr"/>
          <a:lstStyle>
            <a:lvl1pPr>
              <a:defRPr sz="3200" baseline="0">
                <a:solidFill>
                  <a:srgbClr val="004B87"/>
                </a:solidFill>
              </a:defRPr>
            </a:lvl1pPr>
          </a:lstStyle>
          <a:p>
            <a:r>
              <a:rPr lang="en-US"/>
              <a:t>Click to edit Master title style</a:t>
            </a:r>
          </a:p>
        </p:txBody>
      </p:sp>
    </p:spTree>
    <p:extLst>
      <p:ext uri="{BB962C8B-B14F-4D97-AF65-F5344CB8AC3E}">
        <p14:creationId xmlns:p14="http://schemas.microsoft.com/office/powerpoint/2010/main" val="9906535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CADB50-EBAA-4EB2-B7FA-EE345734BF65}"/>
              </a:ext>
            </a:extLst>
          </p:cNvPr>
          <p:cNvSpPr>
            <a:spLocks noGrp="1"/>
          </p:cNvSpPr>
          <p:nvPr>
            <p:ph type="sldNum" sz="quarter" idx="10"/>
          </p:nvPr>
        </p:nvSpPr>
        <p:spPr>
          <a:xfrm>
            <a:off x="0" y="6469805"/>
            <a:ext cx="591671" cy="365125"/>
          </a:xfrm>
          <a:prstGeom prst="rect">
            <a:avLst/>
          </a:prstGeom>
        </p:spPr>
        <p:txBody>
          <a:bodyPr lIns="182880"/>
          <a:lstStyle>
            <a:lvl1pPr algn="l">
              <a:defRPr sz="1200" b="0">
                <a:solidFill>
                  <a:srgbClr val="808080"/>
                </a:solidFill>
              </a:defRPr>
            </a:lvl1pPr>
          </a:lstStyle>
          <a:p>
            <a:fld id="{34507EC0-7D61-42B9-AEEE-100AB9A383B2}" type="slidenum">
              <a:rPr lang="en-US" smtClean="0"/>
              <a:pPr/>
              <a:t>‹#›</a:t>
            </a:fld>
            <a:endParaRPr lang="en-US"/>
          </a:p>
        </p:txBody>
      </p:sp>
      <p:cxnSp>
        <p:nvCxnSpPr>
          <p:cNvPr id="3" name="Straight Connector 2">
            <a:extLst>
              <a:ext uri="{FF2B5EF4-FFF2-40B4-BE49-F238E27FC236}">
                <a16:creationId xmlns:a16="http://schemas.microsoft.com/office/drawing/2014/main" id="{0B3041A4-8F0E-47A6-BACE-005A4E8485BA}"/>
              </a:ext>
            </a:extLst>
          </p:cNvPr>
          <p:cNvCxnSpPr/>
          <p:nvPr userDrawn="1"/>
        </p:nvCxnSpPr>
        <p:spPr>
          <a:xfrm>
            <a:off x="0" y="0"/>
            <a:ext cx="12188952" cy="0"/>
          </a:xfrm>
          <a:prstGeom prst="line">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sp>
        <p:nvSpPr>
          <p:cNvPr id="12" name="Title">
            <a:extLst>
              <a:ext uri="{FF2B5EF4-FFF2-40B4-BE49-F238E27FC236}">
                <a16:creationId xmlns:a16="http://schemas.microsoft.com/office/drawing/2014/main" id="{BA3CC89C-FB71-4D2D-A1B1-CA8674525F87}"/>
              </a:ext>
            </a:extLst>
          </p:cNvPr>
          <p:cNvSpPr>
            <a:spLocks noGrp="1"/>
          </p:cNvSpPr>
          <p:nvPr>
            <p:ph type="title"/>
          </p:nvPr>
        </p:nvSpPr>
        <p:spPr>
          <a:xfrm>
            <a:off x="0" y="43312"/>
            <a:ext cx="12192000" cy="914400"/>
          </a:xfrm>
        </p:spPr>
        <p:txBody>
          <a:bodyPr lIns="274320" anchor="ctr"/>
          <a:lstStyle>
            <a:lvl1pPr>
              <a:defRPr sz="3200" baseline="0">
                <a:solidFill>
                  <a:srgbClr val="004B87"/>
                </a:solidFill>
              </a:defRPr>
            </a:lvl1pPr>
          </a:lstStyle>
          <a:p>
            <a:r>
              <a:rPr lang="en-US"/>
              <a:t>Click to edit Master title style</a:t>
            </a:r>
          </a:p>
        </p:txBody>
      </p:sp>
    </p:spTree>
    <p:extLst>
      <p:ext uri="{BB962C8B-B14F-4D97-AF65-F5344CB8AC3E}">
        <p14:creationId xmlns:p14="http://schemas.microsoft.com/office/powerpoint/2010/main" val="6992733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24593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Blank (blue)">
    <p:bg>
      <p:bgPr>
        <a:solidFill>
          <a:srgbClr val="004B8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3426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Instructional slide">
    <p:bg>
      <p:bgPr>
        <a:solidFill>
          <a:srgbClr val="FFFF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CB30-5BB0-4811-A0ED-9700B50C1B40}"/>
              </a:ext>
            </a:extLst>
          </p:cNvPr>
          <p:cNvSpPr>
            <a:spLocks noGrp="1"/>
          </p:cNvSpPr>
          <p:nvPr>
            <p:ph type="title"/>
          </p:nvPr>
        </p:nvSpPr>
        <p:spPr>
          <a:xfrm>
            <a:off x="-1" y="0"/>
            <a:ext cx="12191999" cy="914400"/>
          </a:xfrm>
        </p:spPr>
        <p:txBody>
          <a:bodyPr lIns="274320" anchor="ctr"/>
          <a:lstStyle>
            <a:lvl1pPr>
              <a:defRPr>
                <a:solidFill>
                  <a:schemeClr val="tx2"/>
                </a:solidFill>
              </a:defRPr>
            </a:lvl1pPr>
          </a:lstStyle>
          <a:p>
            <a:r>
              <a:rPr lang="en-US"/>
              <a:t>Click to edit Master title style</a:t>
            </a:r>
          </a:p>
        </p:txBody>
      </p:sp>
      <p:pic>
        <p:nvPicPr>
          <p:cNvPr id="3" name="Picture 4" descr="j0217294[1]">
            <a:extLst>
              <a:ext uri="{FF2B5EF4-FFF2-40B4-BE49-F238E27FC236}">
                <a16:creationId xmlns:a16="http://schemas.microsoft.com/office/drawing/2014/main" id="{B8DCD2B0-105B-4B1A-8D55-F647BCB90674}"/>
              </a:ext>
            </a:extLst>
          </p:cNvPr>
          <p:cNvPicPr>
            <a:picLocks noChangeAspect="1" noChangeArrowheads="1"/>
          </p:cNvPicPr>
          <p:nvPr userDrawn="1"/>
        </p:nvPicPr>
        <p:blipFill>
          <a:blip r:embed="rId2" cstate="print"/>
          <a:srcRect/>
          <a:stretch>
            <a:fillRect/>
          </a:stretch>
        </p:blipFill>
        <p:spPr bwMode="auto">
          <a:xfrm>
            <a:off x="188023" y="5728447"/>
            <a:ext cx="1932844" cy="1045509"/>
          </a:xfrm>
          <a:prstGeom prst="rect">
            <a:avLst/>
          </a:prstGeom>
          <a:noFill/>
          <a:ln w="9525">
            <a:noFill/>
            <a:miter lim="800000"/>
            <a:headEnd/>
            <a:tailEnd/>
          </a:ln>
        </p:spPr>
      </p:pic>
      <p:sp>
        <p:nvSpPr>
          <p:cNvPr id="6" name="Content">
            <a:extLst>
              <a:ext uri="{FF2B5EF4-FFF2-40B4-BE49-F238E27FC236}">
                <a16:creationId xmlns:a16="http://schemas.microsoft.com/office/drawing/2014/main" id="{5388CEDE-528F-4F6D-B7DF-97F517887494}"/>
              </a:ext>
            </a:extLst>
          </p:cNvPr>
          <p:cNvSpPr>
            <a:spLocks noGrp="1"/>
          </p:cNvSpPr>
          <p:nvPr>
            <p:ph idx="1"/>
          </p:nvPr>
        </p:nvSpPr>
        <p:spPr>
          <a:xfrm>
            <a:off x="548640" y="1097280"/>
            <a:ext cx="10789920" cy="438912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69427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32313597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2020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3398490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295395"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Set Up</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Passing Data</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AI Workflow</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Arial" pitchFamily="34" charset="0"/>
                <a:ea typeface="+mn-ea"/>
                <a:cs typeface="Arial" pitchFamily="34" charset="0"/>
              </a:rPr>
              <a:t>Deployment</a:t>
            </a:r>
            <a:endParaRPr lang="en-US" sz="1600" b="1" kern="1200" spc="-67" baseline="0">
              <a:solidFill>
                <a:schemeClr val="tx2">
                  <a:lumMod val="40000"/>
                  <a:lumOff val="60000"/>
                </a:schemeClr>
              </a:solidFill>
              <a:latin typeface="Arial" pitchFamily="34" charset="0"/>
              <a:ea typeface="+mn-ea"/>
              <a:cs typeface="Arial" pitchFamily="34" charset="0"/>
            </a:endParaRP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9976288" cy="541152"/>
          </a:xfrm>
          <a:prstGeom prst="rect">
            <a:avLst/>
          </a:prstGeom>
        </p:spPr>
        <p:txBody>
          <a:bodyPr/>
          <a:lstStyle>
            <a:lvl1pPr marL="0" indent="0">
              <a:buSzPct val="75000"/>
              <a:buNone/>
              <a:defRPr sz="2401" b="0" i="1">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30393374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295395"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199" rtl="0" eaLnBrk="1" fontAlgn="auto" latinLnBrk="0" hangingPunct="1">
              <a:lnSpc>
                <a:spcPct val="100000"/>
              </a:lnSpc>
              <a:spcBef>
                <a:spcPts val="0"/>
              </a:spcBef>
              <a:spcAft>
                <a:spcPts val="1600"/>
              </a:spcAft>
              <a:buClrTx/>
              <a:buSzTx/>
              <a:buFontTx/>
              <a:buNone/>
              <a:tabLst/>
              <a:defRPr/>
            </a:pPr>
            <a:r>
              <a:rPr kumimoji="0" lang="en-US" sz="1600" b="1" i="0" u="none" strike="noStrike" kern="1200" cap="none" spc="-67" normalizeH="0" baseline="0" noProof="0" dirty="0">
                <a:ln>
                  <a:noFill/>
                </a:ln>
                <a:solidFill>
                  <a:schemeClr val="bg1"/>
                </a:solidFill>
                <a:effectLst/>
                <a:uLnTx/>
                <a:uFillTx/>
                <a:latin typeface="Arial" pitchFamily="34" charset="0"/>
                <a:ea typeface="+mn-ea"/>
                <a:cs typeface="Arial" pitchFamily="34" charset="0"/>
              </a:rPr>
              <a:t>Intro</a:t>
            </a:r>
          </a:p>
          <a:p>
            <a:pPr marL="0" marR="0" lvl="0" indent="0" algn="l" defTabSz="1219199" rtl="0" eaLnBrk="1" fontAlgn="auto" latinLnBrk="0" hangingPunct="1">
              <a:lnSpc>
                <a:spcPct val="100000"/>
              </a:lnSpc>
              <a:spcBef>
                <a:spcPts val="0"/>
              </a:spcBef>
              <a:spcAft>
                <a:spcPts val="1600"/>
              </a:spcAft>
              <a:buClrTx/>
              <a:buSzTx/>
              <a:buFontTx/>
              <a:buNone/>
              <a:tabLst/>
              <a:defRPr/>
            </a:pPr>
            <a:endParaRPr kumimoji="0" lang="en-US" sz="1600" b="1" i="0" u="none" strike="noStrike" kern="1200" cap="none" spc="-67" normalizeH="0" baseline="0" noProof="0" dirty="0">
              <a:ln>
                <a:noFill/>
              </a:ln>
              <a:solidFill>
                <a:srgbClr val="125687">
                  <a:lumMod val="40000"/>
                  <a:lumOff val="60000"/>
                </a:srgbClr>
              </a:solidFill>
              <a:effectLst/>
              <a:uLnTx/>
              <a:uFillTx/>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endParaRPr kumimoji="0" lang="en-US" sz="1600" b="1" i="0" u="none" strike="noStrike" kern="1200" cap="none" spc="-67" normalizeH="0" baseline="0" noProof="0" dirty="0">
              <a:ln>
                <a:noFill/>
              </a:ln>
              <a:solidFill>
                <a:srgbClr val="125687">
                  <a:lumMod val="40000"/>
                  <a:lumOff val="60000"/>
                </a:srgbClr>
              </a:solidFill>
              <a:effectLst/>
              <a:uLnTx/>
              <a:uFillTx/>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AI Workflow</a:t>
            </a:r>
            <a:endParaRPr kumimoji="0" lang="en-US" sz="1600" b="1" i="0" u="none" strike="noStrike" kern="1200" cap="none" spc="-67" normalizeH="0" baseline="0" noProof="0" dirty="0">
              <a:ln>
                <a:noFill/>
              </a:ln>
              <a:solidFill>
                <a:srgbClr val="125687">
                  <a:lumMod val="40000"/>
                  <a:lumOff val="60000"/>
                </a:srgbClr>
              </a:solidFill>
              <a:effectLst/>
              <a:uLnTx/>
              <a:uFillTx/>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endParaRPr kumimoji="0" lang="en-US" sz="1600" b="1" i="0" u="none" strike="noStrike" kern="1200" cap="none" spc="-67" normalizeH="0" baseline="0" noProof="0" dirty="0">
              <a:ln>
                <a:noFill/>
              </a:ln>
              <a:solidFill>
                <a:srgbClr val="125687">
                  <a:lumMod val="40000"/>
                  <a:lumOff val="60000"/>
                </a:srgbClr>
              </a:solidFill>
              <a:effectLst/>
              <a:uLnTx/>
              <a:uFillTx/>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endParaRPr kumimoji="0" lang="en-US" sz="1600" b="1" i="0" u="none" strike="noStrike" kern="1200" cap="none" spc="-67" normalizeH="0" baseline="0" noProof="0" dirty="0">
              <a:ln>
                <a:noFill/>
              </a:ln>
              <a:solidFill>
                <a:srgbClr val="125687">
                  <a:lumMod val="40000"/>
                  <a:lumOff val="60000"/>
                </a:srgbClr>
              </a:solidFill>
              <a:effectLst/>
              <a:uLnTx/>
              <a:uFillTx/>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kumimoji="0" lang="en-US" sz="1600" b="1" i="0" u="none" strike="noStrike" kern="1200" cap="none" spc="-67" normalizeH="0" baseline="0" noProof="0" dirty="0">
                <a:ln>
                  <a:noFill/>
                </a:ln>
                <a:solidFill>
                  <a:srgbClr val="125687">
                    <a:lumMod val="40000"/>
                    <a:lumOff val="60000"/>
                  </a:srgbClr>
                </a:solidFill>
                <a:effectLst/>
                <a:uLnTx/>
                <a:uFillTx/>
                <a:latin typeface="Arial" pitchFamily="34" charset="0"/>
                <a:ea typeface="+mn-ea"/>
                <a:cs typeface="Arial"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9976288" cy="541152"/>
          </a:xfrm>
          <a:prstGeom prst="rect">
            <a:avLst/>
          </a:prstGeom>
        </p:spPr>
        <p:txBody>
          <a:bodyPr/>
          <a:lstStyle>
            <a:lvl1pPr marL="0" indent="0">
              <a:buSzPct val="75000"/>
              <a:buNone/>
              <a:defRPr sz="2401" b="0" i="1">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40199860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I Model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295395"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Intro</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bg1"/>
                </a:solidFill>
                <a:latin typeface="Arial" pitchFamily="34" charset="0"/>
                <a:ea typeface="+mn-ea"/>
                <a:cs typeface="Arial" pitchFamily="34" charset="0"/>
              </a:rPr>
              <a:t>AI Workflow</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Deployment</a:t>
            </a:r>
            <a:endParaRPr lang="en-US" sz="1600" b="1" kern="1200" spc="-67" baseline="0" dirty="0">
              <a:solidFill>
                <a:schemeClr val="tx2">
                  <a:lumMod val="40000"/>
                  <a:lumOff val="60000"/>
                </a:schemeClr>
              </a:solidFill>
              <a:latin typeface="Arial" pitchFamily="34" charset="0"/>
              <a:ea typeface="+mn-ea"/>
              <a:cs typeface="Arial" pitchFamily="34" charset="0"/>
            </a:endParaRP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9976288" cy="541152"/>
          </a:xfrm>
          <a:prstGeom prst="rect">
            <a:avLst/>
          </a:prstGeom>
        </p:spPr>
        <p:txBody>
          <a:bodyPr/>
          <a:lstStyle>
            <a:lvl1pPr marL="0" indent="0">
              <a:buSzPct val="75000"/>
              <a:buNone/>
              <a:defRPr sz="2401" b="0" i="1">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42286788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lling MATLA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295395"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Intro</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AI Workflow</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bg1"/>
                </a:solidFill>
                <a:latin typeface="Arial" pitchFamily="34" charset="0"/>
                <a:ea typeface="+mn-ea"/>
                <a:cs typeface="Arial" pitchFamily="34" charset="0"/>
              </a:rPr>
              <a:t>Calling MATLAB</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Deployment</a:t>
            </a:r>
            <a:endParaRPr lang="en-US" sz="1600" b="1" kern="1200" spc="-67" baseline="0" dirty="0">
              <a:solidFill>
                <a:schemeClr val="tx2">
                  <a:lumMod val="40000"/>
                  <a:lumOff val="60000"/>
                </a:schemeClr>
              </a:solidFill>
              <a:latin typeface="Arial" pitchFamily="34" charset="0"/>
              <a:ea typeface="+mn-ea"/>
              <a:cs typeface="Arial" pitchFamily="34" charset="0"/>
            </a:endParaRP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9976288" cy="541152"/>
          </a:xfrm>
          <a:prstGeom prst="rect">
            <a:avLst/>
          </a:prstGeom>
        </p:spPr>
        <p:txBody>
          <a:bodyPr/>
          <a:lstStyle>
            <a:lvl1pPr marL="0" indent="0">
              <a:buSzPct val="75000"/>
              <a:buNone/>
              <a:defRPr sz="2401" b="0" i="1">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14978827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ploym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295395"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Intro</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AI Workflow</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bg1"/>
                </a:solidFill>
                <a:latin typeface="Arial" pitchFamily="34" charset="0"/>
                <a:ea typeface="+mn-ea"/>
                <a:cs typeface="Arial" pitchFamily="34" charset="0"/>
              </a:rPr>
              <a:t>Deployment</a:t>
            </a:r>
            <a:endParaRPr lang="en-US" sz="1600" b="1" kern="1200" spc="-67" baseline="0" dirty="0">
              <a:solidFill>
                <a:schemeClr val="bg1"/>
              </a:solidFill>
              <a:latin typeface="Arial" pitchFamily="34" charset="0"/>
              <a:ea typeface="+mn-ea"/>
              <a:cs typeface="Arial" pitchFamily="34" charset="0"/>
            </a:endParaRP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9976288" cy="541152"/>
          </a:xfrm>
          <a:prstGeom prst="rect">
            <a:avLst/>
          </a:prstGeom>
        </p:spPr>
        <p:txBody>
          <a:bodyPr/>
          <a:lstStyle>
            <a:lvl1pPr marL="0" indent="0">
              <a:buSzPct val="75000"/>
              <a:buNone/>
              <a:defRPr sz="2401" b="0" i="1">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7477925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nu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295395"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Intro</a:t>
            </a:r>
          </a:p>
          <a:p>
            <a:pPr marL="0" marR="0" lvl="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AI Workflow</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Deployment</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baseline="0" dirty="0">
              <a:solidFill>
                <a:schemeClr val="tx2">
                  <a:lumMod val="40000"/>
                  <a:lumOff val="60000"/>
                </a:schemeClr>
              </a:solidFill>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dirty="0">
                <a:solidFill>
                  <a:schemeClr val="bg1"/>
                </a:solidFill>
                <a:latin typeface="Arial" pitchFamily="34" charset="0"/>
                <a:ea typeface="+mn-ea"/>
                <a:cs typeface="Arial" pitchFamily="34" charset="0"/>
              </a:rPr>
              <a:t>Call Python</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9976288" cy="541152"/>
          </a:xfrm>
          <a:prstGeom prst="rect">
            <a:avLst/>
          </a:prstGeom>
        </p:spPr>
        <p:txBody>
          <a:bodyPr/>
          <a:lstStyle>
            <a:lvl1pPr marL="0" indent="0">
              <a:buSzPct val="75000"/>
              <a:buNone/>
              <a:defRPr sz="2401" b="0" i="1">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33583199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assing Dat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295395"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199" rtl="0" eaLnBrk="1" fontAlgn="auto" latinLnBrk="0" hangingPunct="1">
              <a:lnSpc>
                <a:spcPct val="100000"/>
              </a:lnSpc>
              <a:spcBef>
                <a:spcPts val="0"/>
              </a:spcBef>
              <a:spcAft>
                <a:spcPts val="1600"/>
              </a:spcAft>
              <a:buClrTx/>
              <a:buSzTx/>
              <a:buFontTx/>
              <a:buNone/>
              <a:tabLst/>
              <a:defRPr/>
            </a:pPr>
            <a:r>
              <a:rPr kumimoji="0" lang="en-US" sz="1600" b="1" i="0" u="none" strike="noStrike" kern="1200" cap="none" spc="-67" normalizeH="0" baseline="0" noProof="0" dirty="0">
                <a:ln>
                  <a:noFill/>
                </a:ln>
                <a:solidFill>
                  <a:srgbClr val="125687">
                    <a:lumMod val="40000"/>
                    <a:lumOff val="60000"/>
                  </a:srgbClr>
                </a:solidFill>
                <a:effectLst/>
                <a:uLnTx/>
                <a:uFillTx/>
                <a:latin typeface="Arial" pitchFamily="34" charset="0"/>
                <a:ea typeface="+mn-ea"/>
                <a:cs typeface="Arial" pitchFamily="34" charset="0"/>
              </a:rPr>
              <a:t>Intro</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600" b="1" kern="1200" spc="-67" dirty="0">
              <a:solidFill>
                <a:schemeClr val="tx2">
                  <a:lumMod val="40000"/>
                  <a:lumOff val="60000"/>
                </a:schemeClr>
              </a:solidFill>
              <a:latin typeface="Arial" pitchFamily="34" charset="0"/>
              <a:ea typeface="+mn-ea"/>
              <a:cs typeface="Arial"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dirty="0">
                <a:solidFill>
                  <a:schemeClr val="tx2">
                    <a:lumMod val="40000"/>
                    <a:lumOff val="60000"/>
                  </a:schemeClr>
                </a:solidFill>
                <a:latin typeface="Arial" pitchFamily="34" charset="0"/>
                <a:ea typeface="+mn-ea"/>
                <a:cs typeface="Arial" pitchFamily="34" charset="0"/>
              </a:rPr>
              <a:t>AI Workflow</a:t>
            </a:r>
          </a:p>
          <a:p>
            <a:pPr marL="0" marR="0" lvl="0" indent="0" algn="l" defTabSz="1219199" rtl="0" eaLnBrk="1" fontAlgn="auto" latinLnBrk="0" hangingPunct="1">
              <a:lnSpc>
                <a:spcPct val="100000"/>
              </a:lnSpc>
              <a:spcBef>
                <a:spcPts val="0"/>
              </a:spcBef>
              <a:spcAft>
                <a:spcPts val="1600"/>
              </a:spcAft>
              <a:buClrTx/>
              <a:buSzTx/>
              <a:buFontTx/>
              <a:buNone/>
              <a:tabLst/>
              <a:defRPr/>
            </a:pPr>
            <a:endParaRPr kumimoji="0" lang="en-US" sz="1600" b="1" i="0" u="none" strike="noStrike" kern="1200" cap="none" spc="-67" normalizeH="0" baseline="0" noProof="0" dirty="0">
              <a:ln>
                <a:noFill/>
              </a:ln>
              <a:solidFill>
                <a:srgbClr val="125687">
                  <a:lumMod val="40000"/>
                  <a:lumOff val="60000"/>
                </a:srgbClr>
              </a:solidFill>
              <a:effectLst/>
              <a:uLnTx/>
              <a:uFillTx/>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kumimoji="0" lang="en-US" sz="1600" b="1" i="0" u="none" strike="noStrike" kern="1200" cap="none" spc="-67" normalizeH="0" baseline="0" noProof="0" dirty="0">
                <a:ln>
                  <a:noFill/>
                </a:ln>
                <a:solidFill>
                  <a:srgbClr val="125687">
                    <a:lumMod val="40000"/>
                    <a:lumOff val="60000"/>
                  </a:srgbClr>
                </a:solidFill>
                <a:effectLst/>
                <a:uLnTx/>
                <a:uFillTx/>
                <a:latin typeface="Arial" pitchFamily="34" charset="0"/>
                <a:ea typeface="+mn-ea"/>
                <a:cs typeface="Arial" pitchFamily="34" charset="0"/>
              </a:rPr>
              <a:t>Deployment</a:t>
            </a:r>
          </a:p>
          <a:p>
            <a:pPr marL="0" marR="0" lvl="0" indent="0" algn="l" defTabSz="1219199" rtl="0" eaLnBrk="1" fontAlgn="auto" latinLnBrk="0" hangingPunct="1">
              <a:lnSpc>
                <a:spcPct val="100000"/>
              </a:lnSpc>
              <a:spcBef>
                <a:spcPts val="0"/>
              </a:spcBef>
              <a:spcAft>
                <a:spcPts val="1600"/>
              </a:spcAft>
              <a:buClrTx/>
              <a:buSzTx/>
              <a:buFontTx/>
              <a:buNone/>
              <a:tabLst/>
              <a:defRPr/>
            </a:pPr>
            <a:endParaRPr kumimoji="0" lang="en-US" sz="1600" b="1" i="0" u="none" strike="noStrike" kern="1200" cap="none" spc="-67" normalizeH="0" baseline="0" noProof="0" dirty="0">
              <a:ln>
                <a:noFill/>
              </a:ln>
              <a:solidFill>
                <a:srgbClr val="125687">
                  <a:lumMod val="40000"/>
                  <a:lumOff val="60000"/>
                </a:srgbClr>
              </a:solidFill>
              <a:effectLst/>
              <a:uLnTx/>
              <a:uFillTx/>
              <a:latin typeface="Arial" pitchFamily="34" charset="0"/>
              <a:ea typeface="+mn-ea"/>
              <a:cs typeface="Arial" pitchFamily="34" charset="0"/>
            </a:endParaRPr>
          </a:p>
          <a:p>
            <a:pPr marL="0" marR="0" lvl="0" indent="0" algn="l" defTabSz="1219199" rtl="0" eaLnBrk="1" fontAlgn="auto" latinLnBrk="0" hangingPunct="1">
              <a:lnSpc>
                <a:spcPct val="100000"/>
              </a:lnSpc>
              <a:spcBef>
                <a:spcPts val="0"/>
              </a:spcBef>
              <a:spcAft>
                <a:spcPts val="1600"/>
              </a:spcAft>
              <a:buClrTx/>
              <a:buSzTx/>
              <a:buFontTx/>
              <a:buNone/>
              <a:tabLst/>
              <a:defRPr/>
            </a:pPr>
            <a:r>
              <a:rPr kumimoji="0" lang="en-US" sz="1600" b="1" i="0" u="none" strike="noStrike" kern="1200" cap="none" spc="-67" normalizeH="0" baseline="0" noProof="0" dirty="0">
                <a:ln>
                  <a:noFill/>
                </a:ln>
                <a:solidFill>
                  <a:schemeClr val="bg1"/>
                </a:solidFill>
                <a:effectLst/>
                <a:uLnTx/>
                <a:uFillTx/>
                <a:latin typeface="Arial" pitchFamily="34" charset="0"/>
                <a:ea typeface="+mn-ea"/>
                <a:cs typeface="Arial" pitchFamily="34" charset="0"/>
              </a:rPr>
              <a:t>Passing Data</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A6E11584-0784-4F86-9AAC-AA522D7CB98C}"/>
              </a:ext>
            </a:extLst>
          </p:cNvPr>
          <p:cNvSpPr>
            <a:spLocks noGrp="1"/>
          </p:cNvSpPr>
          <p:nvPr>
            <p:ph idx="1" hasCustomPrompt="1"/>
          </p:nvPr>
        </p:nvSpPr>
        <p:spPr>
          <a:xfrm>
            <a:off x="1453717" y="926475"/>
            <a:ext cx="9976288" cy="541152"/>
          </a:xfrm>
          <a:prstGeom prst="rect">
            <a:avLst/>
          </a:prstGeom>
        </p:spPr>
        <p:txBody>
          <a:bodyPr/>
          <a:lstStyle>
            <a:lvl1pPr marL="0" indent="0">
              <a:buSzPct val="75000"/>
              <a:buNone/>
              <a:defRPr sz="2401" b="0" i="1">
                <a:solidFill>
                  <a:schemeClr val="accent4"/>
                </a:solidFill>
              </a:defRPr>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Click to edit subheading</a:t>
            </a:r>
          </a:p>
        </p:txBody>
      </p:sp>
      <p:sp>
        <p:nvSpPr>
          <p:cNvPr id="16" name="Content">
            <a:extLst>
              <a:ext uri="{FF2B5EF4-FFF2-40B4-BE49-F238E27FC236}">
                <a16:creationId xmlns:a16="http://schemas.microsoft.com/office/drawing/2014/main" id="{F2CE5832-A8E2-4429-BF8A-A611ED05C966}"/>
              </a:ext>
            </a:extLst>
          </p:cNvPr>
          <p:cNvSpPr>
            <a:spLocks noGrp="1"/>
          </p:cNvSpPr>
          <p:nvPr>
            <p:ph idx="11"/>
          </p:nvPr>
        </p:nvSpPr>
        <p:spPr>
          <a:xfrm>
            <a:off x="1453713" y="1467627"/>
            <a:ext cx="9976292" cy="4648200"/>
          </a:xfrm>
          <a:prstGeom prst="rect">
            <a:avLst/>
          </a:prstGeo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28287831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3352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225800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916310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0000373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1227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extLst>
      <p:ext uri="{BB962C8B-B14F-4D97-AF65-F5344CB8AC3E}">
        <p14:creationId xmlns:p14="http://schemas.microsoft.com/office/powerpoint/2010/main" val="17601180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1202761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66463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1054283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Interoperabi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36027-458D-49FE-A13A-41CAA4058E08}"/>
              </a:ext>
            </a:extLst>
          </p:cNvPr>
          <p:cNvSpPr/>
          <p:nvPr userDrawn="1"/>
        </p:nvSpPr>
        <p:spPr>
          <a:xfrm>
            <a:off x="5" y="1"/>
            <a:ext cx="1402916" cy="6858000"/>
          </a:xfrm>
          <a:prstGeom prst="rect">
            <a:avLst/>
          </a:prstGeom>
          <a:solidFill>
            <a:srgbClr val="004B8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a:solidFill>
                  <a:schemeClr val="tx2">
                    <a:lumMod val="40000"/>
                    <a:lumOff val="60000"/>
                  </a:schemeClr>
                </a:solidFill>
                <a:latin typeface="Segoe UI" panose="020B0502040204020203" pitchFamily="34" charset="0"/>
                <a:ea typeface="+mn-ea"/>
                <a:cs typeface="Segoe UI" panose="020B0502040204020203" pitchFamily="34" charset="0"/>
              </a:rPr>
              <a:t>Data </a:t>
            </a:r>
            <a:br>
              <a:rPr lang="en-US" sz="1600" b="1" kern="1200" spc="-67">
                <a:solidFill>
                  <a:schemeClr val="tx2">
                    <a:lumMod val="40000"/>
                    <a:lumOff val="60000"/>
                  </a:schemeClr>
                </a:solidFill>
                <a:latin typeface="Segoe UI" panose="020B0502040204020203" pitchFamily="34" charset="0"/>
                <a:ea typeface="+mn-ea"/>
                <a:cs typeface="Segoe UI" panose="020B0502040204020203" pitchFamily="34" charset="0"/>
              </a:rPr>
            </a:br>
            <a:r>
              <a:rPr lang="en-US" sz="1600" b="1" kern="1200" spc="-67">
                <a:solidFill>
                  <a:schemeClr val="tx2">
                    <a:lumMod val="40000"/>
                    <a:lumOff val="60000"/>
                  </a:schemeClr>
                </a:solidFill>
                <a:latin typeface="Segoe UI" panose="020B0502040204020203" pitchFamily="34" charset="0"/>
                <a:ea typeface="+mn-ea"/>
                <a:cs typeface="Segoe UI" panose="020B0502040204020203" pitchFamily="34" charset="0"/>
              </a:rPr>
              <a:t>Access</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Segoe UI" panose="020B0502040204020203" pitchFamily="34" charset="0"/>
              <a:ea typeface="+mn-ea"/>
              <a:cs typeface="Segoe UI" panose="020B0502040204020203"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467" b="1" kern="1200" spc="-67">
              <a:solidFill>
                <a:schemeClr val="tx2">
                  <a:lumMod val="40000"/>
                  <a:lumOff val="60000"/>
                </a:schemeClr>
              </a:solidFill>
              <a:latin typeface="Segoe UI" panose="020B0502040204020203" pitchFamily="34" charset="0"/>
              <a:ea typeface="+mn-ea"/>
              <a:cs typeface="Segoe UI" panose="020B0502040204020203"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kumimoji="0" lang="en-US" sz="1467" b="1" i="0" u="none" strike="noStrike" kern="1200" cap="none" spc="-67"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Co-Execution</a:t>
            </a:r>
            <a:endParaRPr lang="en-US" sz="1467" b="1" kern="1200" spc="-67">
              <a:solidFill>
                <a:schemeClr val="tx2">
                  <a:lumMod val="40000"/>
                  <a:lumOff val="60000"/>
                </a:schemeClr>
              </a:solidFill>
              <a:latin typeface="Segoe UI" panose="020B0502040204020203" pitchFamily="34" charset="0"/>
              <a:ea typeface="+mn-ea"/>
              <a:cs typeface="Segoe UI" panose="020B0502040204020203" pitchFamily="34" charset="0"/>
            </a:endParaRP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Segoe UI" panose="020B0502040204020203" pitchFamily="34" charset="0"/>
                <a:ea typeface="+mn-ea"/>
                <a:cs typeface="Segoe UI" panose="020B0502040204020203" pitchFamily="34" charset="0"/>
              </a:rPr>
              <a:t>Call Python </a:t>
            </a:r>
            <a:br>
              <a:rPr lang="en-US" sz="1067" b="1" kern="1200" spc="-67">
                <a:solidFill>
                  <a:schemeClr val="tx2">
                    <a:lumMod val="40000"/>
                    <a:lumOff val="60000"/>
                  </a:schemeClr>
                </a:solidFill>
                <a:latin typeface="Segoe UI" panose="020B0502040204020203" pitchFamily="34" charset="0"/>
                <a:ea typeface="+mn-ea"/>
                <a:cs typeface="Segoe UI" panose="020B0502040204020203" pitchFamily="34" charset="0"/>
              </a:rPr>
            </a:br>
            <a:r>
              <a:rPr lang="en-US" sz="1067" b="1" kern="1200" spc="-67">
                <a:solidFill>
                  <a:schemeClr val="tx2">
                    <a:lumMod val="40000"/>
                    <a:lumOff val="60000"/>
                  </a:schemeClr>
                </a:solidFill>
                <a:latin typeface="Segoe UI" panose="020B0502040204020203" pitchFamily="34" charset="0"/>
                <a:ea typeface="+mn-ea"/>
                <a:cs typeface="Segoe UI" panose="020B0502040204020203" pitchFamily="34" charset="0"/>
              </a:rPr>
              <a:t>from MATLAB</a:t>
            </a:r>
          </a:p>
          <a:p>
            <a:pPr marL="171450" marR="0" indent="-171450" algn="l" defTabSz="1219199"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1067" b="1" kern="1200" spc="-67">
                <a:solidFill>
                  <a:schemeClr val="tx2">
                    <a:lumMod val="40000"/>
                    <a:lumOff val="60000"/>
                  </a:schemeClr>
                </a:solidFill>
                <a:latin typeface="Segoe UI" panose="020B0502040204020203" pitchFamily="34" charset="0"/>
                <a:ea typeface="+mn-ea"/>
                <a:cs typeface="Segoe UI" panose="020B0502040204020203" pitchFamily="34" charset="0"/>
              </a:rPr>
              <a:t>Call MATLAB from Python</a:t>
            </a: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a:solidFill>
                <a:schemeClr val="tx2">
                  <a:lumMod val="40000"/>
                  <a:lumOff val="60000"/>
                </a:schemeClr>
              </a:solidFill>
              <a:latin typeface="Segoe UI" panose="020B0502040204020203" pitchFamily="34" charset="0"/>
              <a:ea typeface="+mn-ea"/>
              <a:cs typeface="Segoe UI" panose="020B0502040204020203"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endParaRPr lang="en-US" sz="1067" b="1" kern="1200" spc="-67" baseline="0">
              <a:solidFill>
                <a:schemeClr val="tx2">
                  <a:lumMod val="40000"/>
                  <a:lumOff val="60000"/>
                </a:schemeClr>
              </a:solidFill>
              <a:latin typeface="Segoe UI" panose="020B0502040204020203" pitchFamily="34" charset="0"/>
              <a:ea typeface="+mn-ea"/>
              <a:cs typeface="Segoe UI" panose="020B0502040204020203" pitchFamily="34" charset="0"/>
            </a:endParaRPr>
          </a:p>
          <a:p>
            <a:pPr marL="0" marR="0" indent="0" algn="l" defTabSz="1219199" rtl="0" eaLnBrk="1" fontAlgn="auto" latinLnBrk="0" hangingPunct="1">
              <a:lnSpc>
                <a:spcPct val="100000"/>
              </a:lnSpc>
              <a:spcBef>
                <a:spcPts val="0"/>
              </a:spcBef>
              <a:spcAft>
                <a:spcPts val="1600"/>
              </a:spcAft>
              <a:buClrTx/>
              <a:buSzTx/>
              <a:buFontTx/>
              <a:buNone/>
              <a:tabLst/>
              <a:defRPr/>
            </a:pPr>
            <a:r>
              <a:rPr lang="en-US" sz="1600" b="1" kern="1200" spc="-67" baseline="0">
                <a:solidFill>
                  <a:schemeClr val="tx2">
                    <a:lumMod val="40000"/>
                    <a:lumOff val="60000"/>
                  </a:schemeClr>
                </a:solidFill>
                <a:latin typeface="Segoe UI" panose="020B0502040204020203" pitchFamily="34" charset="0"/>
                <a:ea typeface="+mn-ea"/>
                <a:cs typeface="Segoe UI" panose="020B0502040204020203" pitchFamily="34" charset="0"/>
              </a:rPr>
              <a:t>Deployment</a:t>
            </a:r>
          </a:p>
        </p:txBody>
      </p:sp>
      <p:cxnSp>
        <p:nvCxnSpPr>
          <p:cNvPr id="14" name="Line">
            <a:extLst>
              <a:ext uri="{FF2B5EF4-FFF2-40B4-BE49-F238E27FC236}">
                <a16:creationId xmlns:a16="http://schemas.microsoft.com/office/drawing/2014/main" id="{E4D1BFA0-B632-469D-BD6A-E9BD25ADD68C}"/>
              </a:ext>
            </a:extLst>
          </p:cNvPr>
          <p:cNvCxnSpPr>
            <a:cxnSpLocks/>
          </p:cNvCxnSpPr>
          <p:nvPr userDrawn="1"/>
        </p:nvCxnSpPr>
        <p:spPr>
          <a:xfrm rot="10800000" flipV="1">
            <a:off x="229172" y="176521"/>
            <a:ext cx="10297392" cy="211603"/>
          </a:xfrm>
          <a:prstGeom prst="bentConnector3">
            <a:avLst>
              <a:gd name="adj1" fmla="val 100013"/>
            </a:avLst>
          </a:prstGeom>
          <a:ln w="12700">
            <a:solidFill>
              <a:srgbClr val="004B87"/>
            </a:solidFill>
          </a:ln>
        </p:spPr>
        <p:style>
          <a:lnRef idx="1">
            <a:schemeClr val="accent1"/>
          </a:lnRef>
          <a:fillRef idx="0">
            <a:schemeClr val="accent1"/>
          </a:fillRef>
          <a:effectRef idx="0">
            <a:schemeClr val="accent1"/>
          </a:effectRef>
          <a:fontRef idx="minor">
            <a:schemeClr val="tx1"/>
          </a:fontRef>
        </p:style>
      </p:cxnSp>
      <p:sp>
        <p:nvSpPr>
          <p:cNvPr id="17" name="Title">
            <a:extLst>
              <a:ext uri="{FF2B5EF4-FFF2-40B4-BE49-F238E27FC236}">
                <a16:creationId xmlns:a16="http://schemas.microsoft.com/office/drawing/2014/main" id="{E9F13164-291B-40FB-9437-305CC37F4CA9}"/>
              </a:ext>
            </a:extLst>
          </p:cNvPr>
          <p:cNvSpPr>
            <a:spLocks noGrp="1"/>
          </p:cNvSpPr>
          <p:nvPr>
            <p:ph type="title"/>
          </p:nvPr>
        </p:nvSpPr>
        <p:spPr>
          <a:xfrm>
            <a:off x="1453713" y="387993"/>
            <a:ext cx="9976292" cy="619760"/>
          </a:xfrm>
          <a:prstGeom prst="rect">
            <a:avLst/>
          </a:prstGeom>
        </p:spPr>
        <p:txBody>
          <a:bodyPr vert="horz" lIns="91440" tIns="45720" rIns="91440" bIns="45720" rtlCol="0" anchor="t" anchorCtr="0">
            <a:noAutofit/>
          </a:bodyPr>
          <a:lstStyle>
            <a:lvl1pPr>
              <a:defRPr sz="3200"/>
            </a:lvl1pPr>
          </a:lstStyle>
          <a:p>
            <a:r>
              <a:rPr lang="en-US"/>
              <a:t>Click to edit Master title style</a:t>
            </a:r>
          </a:p>
        </p:txBody>
      </p:sp>
    </p:spTree>
    <p:extLst>
      <p:ext uri="{BB962C8B-B14F-4D97-AF65-F5344CB8AC3E}">
        <p14:creationId xmlns:p14="http://schemas.microsoft.com/office/powerpoint/2010/main" val="5967978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1" name="Title 1"/>
          <p:cNvSpPr>
            <a:spLocks noGrp="1"/>
          </p:cNvSpPr>
          <p:nvPr>
            <p:ph type="ctrTitle" hasCustomPrompt="1"/>
          </p:nvPr>
        </p:nvSpPr>
        <p:spPr>
          <a:xfrm>
            <a:off x="1163452" y="1844824"/>
            <a:ext cx="9865096" cy="1197864"/>
          </a:xfrm>
        </p:spPr>
        <p:txBody>
          <a:bodyPr anchor="b"/>
          <a:lstStyle>
            <a:lvl1pPr algn="ctr" defTabSz="441578" rtl="0" eaLnBrk="1" latinLnBrk="0" hangingPunct="1">
              <a:spcBef>
                <a:spcPct val="0"/>
              </a:spcBef>
              <a:buNone/>
              <a:defRPr lang="en-US" sz="6000" b="1" kern="1200" dirty="0">
                <a:solidFill>
                  <a:schemeClr val="bg1">
                    <a:lumMod val="95000"/>
                  </a:schemeClr>
                </a:solidFill>
                <a:effectLst/>
                <a:latin typeface="+mj-lt"/>
                <a:ea typeface="+mj-ea"/>
                <a:cs typeface="Arial" pitchFamily="34" charset="0"/>
              </a:defRPr>
            </a:lvl1pPr>
          </a:lstStyle>
          <a:p>
            <a:r>
              <a:rPr lang="en-US"/>
              <a:t>Title</a:t>
            </a:r>
          </a:p>
        </p:txBody>
      </p:sp>
      <p:cxnSp>
        <p:nvCxnSpPr>
          <p:cNvPr id="3" name="Straight Connector 2"/>
          <p:cNvCxnSpPr/>
          <p:nvPr userDrawn="1"/>
        </p:nvCxnSpPr>
        <p:spPr>
          <a:xfrm>
            <a:off x="812800" y="3581400"/>
            <a:ext cx="10566400" cy="0"/>
          </a:xfrm>
          <a:prstGeom prst="line">
            <a:avLst/>
          </a:prstGeom>
          <a:ln w="12700">
            <a:solidFill>
              <a:srgbClr val="00BBF6"/>
            </a:solidFill>
          </a:ln>
        </p:spPr>
        <p:style>
          <a:lnRef idx="1">
            <a:schemeClr val="accent1"/>
          </a:lnRef>
          <a:fillRef idx="0">
            <a:schemeClr val="accent1"/>
          </a:fillRef>
          <a:effectRef idx="0">
            <a:schemeClr val="accent1"/>
          </a:effectRef>
          <a:fontRef idx="minor">
            <a:schemeClr val="tx1"/>
          </a:fontRef>
        </p:style>
      </p:cxnSp>
      <p:sp>
        <p:nvSpPr>
          <p:cNvPr id="6" name="Subtitle">
            <a:extLst>
              <a:ext uri="{FF2B5EF4-FFF2-40B4-BE49-F238E27FC236}">
                <a16:creationId xmlns:a16="http://schemas.microsoft.com/office/drawing/2014/main" id="{8992C729-3125-4CB1-919A-5D1BA0AA2FB1}"/>
              </a:ext>
            </a:extLst>
          </p:cNvPr>
          <p:cNvSpPr>
            <a:spLocks noGrp="1"/>
          </p:cNvSpPr>
          <p:nvPr>
            <p:ph type="subTitle" idx="1"/>
          </p:nvPr>
        </p:nvSpPr>
        <p:spPr>
          <a:xfrm>
            <a:off x="914400" y="4797152"/>
            <a:ext cx="10363200" cy="987425"/>
          </a:xfrm>
        </p:spPr>
        <p:txBody>
          <a:bodyPr>
            <a:normAutofit/>
          </a:bodyPr>
          <a:lstStyle>
            <a:lvl1pPr marL="0" indent="0" algn="l">
              <a:buNone/>
              <a:defRPr kumimoji="0" lang="en-US" sz="2400" b="1" i="0" u="none" strike="noStrike" kern="1200" cap="none" spc="0" normalizeH="0" baseline="0" dirty="0">
                <a:ln>
                  <a:noFill/>
                </a:ln>
                <a:solidFill>
                  <a:schemeClr val="bg1"/>
                </a:solidFill>
                <a:effectLst/>
                <a:uLnTx/>
                <a:uFillTx/>
                <a:latin typeface="+mj-lt"/>
                <a:ea typeface="Calibri"/>
                <a:cs typeface="Calibri"/>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pic>
        <p:nvPicPr>
          <p:cNvPr id="7" name="Logo" descr="09_MW_logo_CMYK_REV.png">
            <a:extLst>
              <a:ext uri="{FF2B5EF4-FFF2-40B4-BE49-F238E27FC236}">
                <a16:creationId xmlns:a16="http://schemas.microsoft.com/office/drawing/2014/main" id="{0500A7C2-F2C8-4138-BC8E-010A86FEB0E9}"/>
              </a:ext>
            </a:extLst>
          </p:cNvPr>
          <p:cNvPicPr>
            <a:picLocks noChangeAspect="1"/>
          </p:cNvPicPr>
          <p:nvPr userDrawn="1"/>
        </p:nvPicPr>
        <p:blipFill>
          <a:blip r:embed="rId2" cstate="print"/>
          <a:stretch>
            <a:fillRect/>
          </a:stretch>
        </p:blipFill>
        <p:spPr>
          <a:xfrm>
            <a:off x="10330730" y="141139"/>
            <a:ext cx="1620665" cy="320591"/>
          </a:xfrm>
          <a:prstGeom prst="rect">
            <a:avLst/>
          </a:prstGeom>
          <a:noFill/>
          <a:ln>
            <a:noFill/>
          </a:ln>
        </p:spPr>
      </p:pic>
      <p:sp>
        <p:nvSpPr>
          <p:cNvPr id="8" name="Copyright">
            <a:extLst>
              <a:ext uri="{FF2B5EF4-FFF2-40B4-BE49-F238E27FC236}">
                <a16:creationId xmlns:a16="http://schemas.microsoft.com/office/drawing/2014/main" id="{B2DCF239-CCAF-490F-B589-B1C53E5C1EB1}"/>
              </a:ext>
            </a:extLst>
          </p:cNvPr>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2021 The MathWorks, Inc.</a:t>
            </a:r>
          </a:p>
        </p:txBody>
      </p:sp>
      <p:cxnSp>
        <p:nvCxnSpPr>
          <p:cNvPr id="9" name="Straight Connector 8">
            <a:extLst>
              <a:ext uri="{FF2B5EF4-FFF2-40B4-BE49-F238E27FC236}">
                <a16:creationId xmlns:a16="http://schemas.microsoft.com/office/drawing/2014/main" id="{610F4605-EE84-4658-9E64-37CFD7D87DFA}"/>
              </a:ext>
            </a:extLst>
          </p:cNvPr>
          <p:cNvCxnSpPr/>
          <p:nvPr userDrawn="1"/>
        </p:nvCxnSpPr>
        <p:spPr>
          <a:xfrm>
            <a:off x="812800" y="1752600"/>
            <a:ext cx="10566400" cy="0"/>
          </a:xfrm>
          <a:prstGeom prst="line">
            <a:avLst/>
          </a:prstGeom>
          <a:ln w="12700">
            <a:solidFill>
              <a:srgbClr val="00BB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99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5" y="457200"/>
            <a:ext cx="10769600" cy="541867"/>
          </a:xfrm>
        </p:spPr>
        <p:txBody>
          <a:bodyPr/>
          <a:lstStyle>
            <a:lvl1pPr>
              <a:defRPr sz="2800" b="1" baseline="0">
                <a:solidFill>
                  <a:schemeClr val="tx2"/>
                </a:solidFill>
              </a:defRPr>
            </a:lvl1pPr>
          </a:lstStyle>
          <a:p>
            <a:r>
              <a:rPr lang="en-US"/>
              <a:t>Click to edit Master title style</a:t>
            </a:r>
          </a:p>
        </p:txBody>
      </p:sp>
      <p:sp>
        <p:nvSpPr>
          <p:cNvPr id="3" name="Content"/>
          <p:cNvSpPr>
            <a:spLocks noGrp="1"/>
          </p:cNvSpPr>
          <p:nvPr>
            <p:ph idx="1"/>
          </p:nvPr>
        </p:nvSpPr>
        <p:spPr>
          <a:xfrm>
            <a:off x="609605" y="1600200"/>
            <a:ext cx="10769600" cy="4648200"/>
          </a:xfrm>
        </p:spPr>
        <p:txBody>
          <a:bodyPr/>
          <a:lstStyle>
            <a:lvl1pPr>
              <a:buSzPct val="75000"/>
              <a:defRPr sz="2401"/>
            </a:lvl1pPr>
            <a:lvl2pPr>
              <a:lnSpc>
                <a:spcPct val="105000"/>
              </a:lnSpc>
              <a:defRPr sz="2000"/>
            </a:lvl2pPr>
            <a:lvl3pPr>
              <a:lnSpc>
                <a:spcPct val="105000"/>
              </a:lnSpc>
              <a:buSzPct val="75000"/>
              <a:defRPr sz="1605"/>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6" name="Text Placeholder 5">
            <a:extLst>
              <a:ext uri="{FF2B5EF4-FFF2-40B4-BE49-F238E27FC236}">
                <a16:creationId xmlns:a16="http://schemas.microsoft.com/office/drawing/2014/main" id="{5BB248B9-8337-4E06-90B7-E3C2E6F0C86C}"/>
              </a:ext>
            </a:extLst>
          </p:cNvPr>
          <p:cNvSpPr>
            <a:spLocks noGrp="1"/>
          </p:cNvSpPr>
          <p:nvPr>
            <p:ph type="body" sz="quarter" idx="10"/>
          </p:nvPr>
        </p:nvSpPr>
        <p:spPr>
          <a:xfrm>
            <a:off x="609606" y="863600"/>
            <a:ext cx="6062135" cy="677333"/>
          </a:xfrm>
        </p:spPr>
        <p:txBody>
          <a:bodyPr/>
          <a:lstStyle>
            <a:lvl1pPr marL="0" indent="0">
              <a:buNone/>
              <a:defRPr sz="2667">
                <a:solidFill>
                  <a:srgbClr val="FFC000"/>
                </a:solidFill>
              </a:defRPr>
            </a:lvl1pPr>
            <a:lvl2pPr marL="458341" indent="0">
              <a:buNone/>
              <a:defRPr/>
            </a:lvl2pPr>
          </a:lstStyle>
          <a:p>
            <a:pPr lvl="0"/>
            <a:endParaRPr lang="fr-FR"/>
          </a:p>
        </p:txBody>
      </p:sp>
    </p:spTree>
    <p:extLst>
      <p:ext uri="{BB962C8B-B14F-4D97-AF65-F5344CB8AC3E}">
        <p14:creationId xmlns:p14="http://schemas.microsoft.com/office/powerpoint/2010/main" val="25615180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1" name="Title 1"/>
          <p:cNvSpPr>
            <a:spLocks noGrp="1"/>
          </p:cNvSpPr>
          <p:nvPr>
            <p:ph type="ctrTitle" hasCustomPrompt="1"/>
          </p:nvPr>
        </p:nvSpPr>
        <p:spPr>
          <a:xfrm>
            <a:off x="1163452" y="1844824"/>
            <a:ext cx="9865096" cy="1197864"/>
          </a:xfrm>
        </p:spPr>
        <p:txBody>
          <a:bodyPr anchor="b"/>
          <a:lstStyle>
            <a:lvl1pPr algn="ctr" defTabSz="441578" rtl="0" eaLnBrk="1" latinLnBrk="0" hangingPunct="1">
              <a:spcBef>
                <a:spcPct val="0"/>
              </a:spcBef>
              <a:buNone/>
              <a:defRPr lang="en-US" sz="6000" b="1" kern="1200" dirty="0">
                <a:solidFill>
                  <a:schemeClr val="bg1">
                    <a:lumMod val="95000"/>
                  </a:schemeClr>
                </a:solidFill>
                <a:effectLst/>
                <a:latin typeface="+mj-lt"/>
                <a:ea typeface="+mj-ea"/>
                <a:cs typeface="Arial" pitchFamily="34" charset="0"/>
              </a:defRPr>
            </a:lvl1pPr>
          </a:lstStyle>
          <a:p>
            <a:r>
              <a:rPr lang="en-US"/>
              <a:t>Title</a:t>
            </a:r>
          </a:p>
        </p:txBody>
      </p:sp>
      <p:sp>
        <p:nvSpPr>
          <p:cNvPr id="6" name="Subtitle">
            <a:extLst>
              <a:ext uri="{FF2B5EF4-FFF2-40B4-BE49-F238E27FC236}">
                <a16:creationId xmlns:a16="http://schemas.microsoft.com/office/drawing/2014/main" id="{8992C729-3125-4CB1-919A-5D1BA0AA2FB1}"/>
              </a:ext>
            </a:extLst>
          </p:cNvPr>
          <p:cNvSpPr>
            <a:spLocks noGrp="1"/>
          </p:cNvSpPr>
          <p:nvPr>
            <p:ph type="subTitle" idx="1"/>
          </p:nvPr>
        </p:nvSpPr>
        <p:spPr>
          <a:xfrm>
            <a:off x="914400" y="4797152"/>
            <a:ext cx="10363200" cy="987425"/>
          </a:xfrm>
        </p:spPr>
        <p:txBody>
          <a:bodyPr>
            <a:normAutofit/>
          </a:bodyPr>
          <a:lstStyle>
            <a:lvl1pPr marL="0" indent="0" algn="l">
              <a:buNone/>
              <a:defRPr kumimoji="0" lang="en-US" sz="2400" b="1" i="0" u="none" strike="noStrike" kern="1200" cap="none" spc="0" normalizeH="0" baseline="0" dirty="0">
                <a:ln>
                  <a:noFill/>
                </a:ln>
                <a:solidFill>
                  <a:schemeClr val="bg1"/>
                </a:solidFill>
                <a:effectLst/>
                <a:uLnTx/>
                <a:uFillTx/>
                <a:latin typeface="+mj-lt"/>
                <a:ea typeface="Calibri"/>
                <a:cs typeface="Calibri"/>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pic>
        <p:nvPicPr>
          <p:cNvPr id="7" name="Logo" descr="09_MW_logo_CMYK_REV.png">
            <a:extLst>
              <a:ext uri="{FF2B5EF4-FFF2-40B4-BE49-F238E27FC236}">
                <a16:creationId xmlns:a16="http://schemas.microsoft.com/office/drawing/2014/main" id="{0500A7C2-F2C8-4138-BC8E-010A86FEB0E9}"/>
              </a:ext>
            </a:extLst>
          </p:cNvPr>
          <p:cNvPicPr>
            <a:picLocks noChangeAspect="1"/>
          </p:cNvPicPr>
          <p:nvPr userDrawn="1"/>
        </p:nvPicPr>
        <p:blipFill>
          <a:blip r:embed="rId2" cstate="print"/>
          <a:stretch>
            <a:fillRect/>
          </a:stretch>
        </p:blipFill>
        <p:spPr>
          <a:xfrm>
            <a:off x="10330730" y="141139"/>
            <a:ext cx="1620665" cy="320591"/>
          </a:xfrm>
          <a:prstGeom prst="rect">
            <a:avLst/>
          </a:prstGeom>
          <a:noFill/>
          <a:ln>
            <a:noFill/>
          </a:ln>
        </p:spPr>
      </p:pic>
      <p:sp>
        <p:nvSpPr>
          <p:cNvPr id="8" name="Copyright">
            <a:extLst>
              <a:ext uri="{FF2B5EF4-FFF2-40B4-BE49-F238E27FC236}">
                <a16:creationId xmlns:a16="http://schemas.microsoft.com/office/drawing/2014/main" id="{B2DCF239-CCAF-490F-B589-B1C53E5C1EB1}"/>
              </a:ext>
            </a:extLst>
          </p:cNvPr>
          <p:cNvSpPr txBox="1"/>
          <p:nvPr userDrawn="1"/>
        </p:nvSpPr>
        <p:spPr>
          <a:xfrm>
            <a:off x="10227052" y="6527632"/>
            <a:ext cx="2438400" cy="24667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2021 The MathWorks, Inc.</a:t>
            </a:r>
          </a:p>
        </p:txBody>
      </p:sp>
    </p:spTree>
    <p:extLst>
      <p:ext uri="{BB962C8B-B14F-4D97-AF65-F5344CB8AC3E}">
        <p14:creationId xmlns:p14="http://schemas.microsoft.com/office/powerpoint/2010/main" val="231186763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lide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E650B6B-ECD0-4DA6-82C6-62699A4B5691}"/>
              </a:ext>
            </a:extLst>
          </p:cNvPr>
          <p:cNvSpPr>
            <a:spLocks noGrp="1"/>
          </p:cNvSpPr>
          <p:nvPr>
            <p:ph type="title"/>
          </p:nvPr>
        </p:nvSpPr>
        <p:spPr>
          <a:xfrm>
            <a:off x="394040" y="174396"/>
            <a:ext cx="8229600" cy="1097280"/>
          </a:xfrm>
        </p:spPr>
        <p:txBody>
          <a:bodyPr anchor="t"/>
          <a:lstStyle>
            <a:lvl1pPr>
              <a:defRPr sz="3600"/>
            </a:lvl1pPr>
          </a:lstStyle>
          <a:p>
            <a:r>
              <a:rPr lang="en-US"/>
              <a:t>Click to edit Master title style</a:t>
            </a:r>
          </a:p>
        </p:txBody>
      </p:sp>
    </p:spTree>
    <p:extLst>
      <p:ext uri="{BB962C8B-B14F-4D97-AF65-F5344CB8AC3E}">
        <p14:creationId xmlns:p14="http://schemas.microsoft.com/office/powerpoint/2010/main" val="28211496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with 1 text box">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13B80A9-405A-48EC-B463-DD08DA2CEF42}"/>
              </a:ext>
            </a:extLst>
          </p:cNvPr>
          <p:cNvSpPr>
            <a:spLocks noGrp="1"/>
          </p:cNvSpPr>
          <p:nvPr>
            <p:ph type="title"/>
          </p:nvPr>
        </p:nvSpPr>
        <p:spPr>
          <a:xfrm>
            <a:off x="365759" y="182880"/>
            <a:ext cx="8229600" cy="1097280"/>
          </a:xfrm>
        </p:spPr>
        <p:txBody>
          <a:bodyPr anchor="t"/>
          <a:lstStyle>
            <a:lvl1pPr>
              <a:defRPr sz="3600"/>
            </a:lvl1pPr>
          </a:lstStyle>
          <a:p>
            <a:r>
              <a:rPr lang="en-US"/>
              <a:t>Click to edit Master title style</a:t>
            </a:r>
          </a:p>
        </p:txBody>
      </p:sp>
      <p:sp>
        <p:nvSpPr>
          <p:cNvPr id="8" name="Text Placeholder 9">
            <a:extLst>
              <a:ext uri="{FF2B5EF4-FFF2-40B4-BE49-F238E27FC236}">
                <a16:creationId xmlns:a16="http://schemas.microsoft.com/office/drawing/2014/main" id="{1706ACB1-0617-46B1-9EBF-54752C159D57}"/>
              </a:ext>
            </a:extLst>
          </p:cNvPr>
          <p:cNvSpPr>
            <a:spLocks noGrp="1"/>
          </p:cNvSpPr>
          <p:nvPr>
            <p:ph type="body" sz="quarter" idx="10"/>
          </p:nvPr>
        </p:nvSpPr>
        <p:spPr>
          <a:xfrm>
            <a:off x="365759" y="1285816"/>
            <a:ext cx="7772399" cy="5029200"/>
          </a:xfrm>
        </p:spPr>
        <p:txBody>
          <a:bodyPr/>
          <a:lstStyle>
            <a:lvl1pPr>
              <a:defRPr sz="2400"/>
            </a:lvl1pPr>
            <a:lvl2pPr>
              <a:defRPr sz="2000"/>
            </a:lvl2pPr>
            <a:lvl3pPr>
              <a:defRPr sz="1800"/>
            </a:lvl3pPr>
            <a:lvl4pPr>
              <a:defRPr sz="16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434776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with 2 Text Boxes">
    <p:spTree>
      <p:nvGrpSpPr>
        <p:cNvPr id="1" name=""/>
        <p:cNvGrpSpPr/>
        <p:nvPr/>
      </p:nvGrpSpPr>
      <p:grpSpPr>
        <a:xfrm>
          <a:off x="0" y="0"/>
          <a:ext cx="0" cy="0"/>
          <a:chOff x="0" y="0"/>
          <a:chExt cx="0" cy="0"/>
        </a:xfrm>
      </p:grpSpPr>
      <p:sp>
        <p:nvSpPr>
          <p:cNvPr id="6" name="Text Placeholder 9"/>
          <p:cNvSpPr>
            <a:spLocks noGrp="1"/>
          </p:cNvSpPr>
          <p:nvPr>
            <p:ph type="body" sz="quarter" idx="11"/>
          </p:nvPr>
        </p:nvSpPr>
        <p:spPr>
          <a:xfrm>
            <a:off x="8610599" y="3429000"/>
            <a:ext cx="3378201" cy="3154680"/>
          </a:xfrm>
        </p:spPr>
        <p:txBody>
          <a:bodyPr/>
          <a:lstStyle>
            <a:lvl3pPr>
              <a:defRPr/>
            </a:lvl3pPr>
            <a:lvl4pPr>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1">
            <a:extLst>
              <a:ext uri="{FF2B5EF4-FFF2-40B4-BE49-F238E27FC236}">
                <a16:creationId xmlns:a16="http://schemas.microsoft.com/office/drawing/2014/main" id="{D87D96A0-642B-4E8B-AE15-748258935F80}"/>
              </a:ext>
            </a:extLst>
          </p:cNvPr>
          <p:cNvSpPr>
            <a:spLocks noGrp="1"/>
          </p:cNvSpPr>
          <p:nvPr>
            <p:ph type="title"/>
          </p:nvPr>
        </p:nvSpPr>
        <p:spPr>
          <a:xfrm>
            <a:off x="365760" y="457200"/>
            <a:ext cx="8229600" cy="1097280"/>
          </a:xfrm>
        </p:spPr>
        <p:txBody>
          <a:bodyPr anchor="t"/>
          <a:lstStyle>
            <a:lvl1pPr>
              <a:defRPr sz="3600"/>
            </a:lvl1pPr>
          </a:lstStyle>
          <a:p>
            <a:r>
              <a:rPr lang="en-US"/>
              <a:t>Click to edit Master title style</a:t>
            </a:r>
          </a:p>
        </p:txBody>
      </p:sp>
      <p:sp>
        <p:nvSpPr>
          <p:cNvPr id="12" name="Text Placeholder 9">
            <a:extLst>
              <a:ext uri="{FF2B5EF4-FFF2-40B4-BE49-F238E27FC236}">
                <a16:creationId xmlns:a16="http://schemas.microsoft.com/office/drawing/2014/main" id="{22CCB0CE-C55F-493B-B206-D61AB87A7D93}"/>
              </a:ext>
            </a:extLst>
          </p:cNvPr>
          <p:cNvSpPr>
            <a:spLocks noGrp="1"/>
          </p:cNvSpPr>
          <p:nvPr>
            <p:ph type="body" sz="quarter" idx="10"/>
          </p:nvPr>
        </p:nvSpPr>
        <p:spPr>
          <a:xfrm>
            <a:off x="365759" y="1645920"/>
            <a:ext cx="7772399" cy="5029200"/>
          </a:xfrm>
        </p:spPr>
        <p:txBody>
          <a:bodyPr/>
          <a:lstStyle>
            <a:lvl1pPr>
              <a:defRPr sz="2400"/>
            </a:lvl1pPr>
            <a:lvl2pPr>
              <a:defRPr sz="2000"/>
            </a:lvl2pPr>
            <a:lvl3pPr>
              <a:defRPr sz="1800"/>
            </a:lvl3pPr>
            <a:lvl4pPr>
              <a:defRPr sz="16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333580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56818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No PIP placehol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19D4A8-55F2-48BB-B937-50C1E425F058}"/>
              </a:ext>
            </a:extLst>
          </p:cNvPr>
          <p:cNvSpPr/>
          <p:nvPr userDrawn="1"/>
        </p:nvSpPr>
        <p:spPr>
          <a:xfrm>
            <a:off x="0" y="0"/>
            <a:ext cx="12192000" cy="6858000"/>
          </a:xfrm>
          <a:prstGeom prst="rect">
            <a:avLst/>
          </a:prstGeom>
          <a:solidFill>
            <a:srgbClr val="004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12826598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hite background with no PiP">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8043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419600" y="182880"/>
            <a:ext cx="7355781" cy="990600"/>
          </a:xfrm>
          <a:prstGeom prst="rect">
            <a:avLst/>
          </a:prstGeom>
        </p:spPr>
        <p:txBody>
          <a:bodyPr vert="horz" lIns="91440" tIns="45720" rIns="91440" bIns="45720" rtlCol="0" anchor="t" anchorCtr="0">
            <a:noAutofit/>
          </a:bodyPr>
          <a:lstStyle/>
          <a:p>
            <a:r>
              <a:rPr lang="en-US"/>
              <a:t>Click to edit Master title style</a:t>
            </a:r>
          </a:p>
        </p:txBody>
      </p:sp>
      <p:sp>
        <p:nvSpPr>
          <p:cNvPr id="7" name="Text Placeholder 2"/>
          <p:cNvSpPr>
            <a:spLocks noGrp="1"/>
          </p:cNvSpPr>
          <p:nvPr>
            <p:ph idx="1"/>
          </p:nvPr>
        </p:nvSpPr>
        <p:spPr>
          <a:xfrm>
            <a:off x="4419600" y="1371600"/>
            <a:ext cx="7355781"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785279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41000709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2021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751771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image" Target="../media/image1.png"/><Relationship Id="rId5" Type="http://schemas.openxmlformats.org/officeDocument/2006/relationships/slideLayout" Target="../slideLayouts/slideLayout84.xml"/><Relationship Id="rId10" Type="http://schemas.openxmlformats.org/officeDocument/2006/relationships/theme" Target="../theme/theme10.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theme" Target="../theme/theme11.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10" Type="http://schemas.openxmlformats.org/officeDocument/2006/relationships/image" Target="../media/image1.png"/><Relationship Id="rId4" Type="http://schemas.openxmlformats.org/officeDocument/2006/relationships/slideLayout" Target="../slideLayouts/slideLayout102.xml"/><Relationship Id="rId9"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1.png"/><Relationship Id="rId5" Type="http://schemas.openxmlformats.org/officeDocument/2006/relationships/slideLayout" Target="../slideLayouts/slideLayout27.xml"/><Relationship Id="rId10"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3.png"/><Relationship Id="rId4" Type="http://schemas.openxmlformats.org/officeDocument/2006/relationships/slideLayout" Target="../slideLayouts/slideLayout3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1.png"/><Relationship Id="rId4" Type="http://schemas.openxmlformats.org/officeDocument/2006/relationships/slideLayout" Target="../slideLayouts/slideLayout4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1.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6.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1.png"/><Relationship Id="rId4" Type="http://schemas.openxmlformats.org/officeDocument/2006/relationships/slideLayout" Target="../slideLayouts/slideLayout60.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7.xml"/><Relationship Id="rId7" Type="http://schemas.openxmlformats.org/officeDocument/2006/relationships/theme" Target="../theme/theme8.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1.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image" Target="../media/image4.png"/><Relationship Id="rId5" Type="http://schemas.openxmlformats.org/officeDocument/2006/relationships/slideLayout" Target="../slideLayouts/slideLayout75.xml"/><Relationship Id="rId10" Type="http://schemas.openxmlformats.org/officeDocument/2006/relationships/theme" Target="../theme/theme9.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6"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83" r:id="rId9"/>
    <p:sldLayoutId id="2147483703" r:id="rId10"/>
    <p:sldLayoutId id="2147483776" r:id="rId11"/>
    <p:sldLayoutId id="2147483778" r:id="rId12"/>
    <p:sldLayoutId id="2147483779" r:id="rId13"/>
    <p:sldLayoutId id="2147483780" r:id="rId14"/>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31211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4" r:id="rId9"/>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04B8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655320"/>
            <a:ext cx="10566400" cy="99060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812800" y="1783080"/>
            <a:ext cx="10566400" cy="4114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Number">
            <a:extLst>
              <a:ext uri="{FF2B5EF4-FFF2-40B4-BE49-F238E27FC236}">
                <a16:creationId xmlns:a16="http://schemas.microsoft.com/office/drawing/2014/main" id="{3F3DFF23-6239-4101-BCD9-68F856ADE48E}"/>
              </a:ext>
            </a:extLst>
          </p:cNvPr>
          <p:cNvSpPr/>
          <p:nvPr userDrawn="1"/>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bg1"/>
                </a:solidFill>
                <a:effectLst/>
                <a:uLnTx/>
                <a:uFillTx/>
                <a:latin typeface="Arial" pitchFamily="34" charset="0"/>
                <a:ea typeface="+mn-ea"/>
                <a:cs typeface="Arial" pitchFamily="34" charset="0"/>
              </a:rPr>
              <a:pPr algn="ctr"/>
              <a:t>‹#›</a:t>
            </a:fld>
            <a:endParaRPr lang="en-US" sz="1203" b="1">
              <a:solidFill>
                <a:schemeClr val="bg1"/>
              </a:solidFill>
            </a:endParaRPr>
          </a:p>
        </p:txBody>
      </p:sp>
    </p:spTree>
    <p:extLst>
      <p:ext uri="{BB962C8B-B14F-4D97-AF65-F5344CB8AC3E}">
        <p14:creationId xmlns:p14="http://schemas.microsoft.com/office/powerpoint/2010/main" val="171345666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Lst>
  <p:transition>
    <p:fade/>
  </p:transition>
  <p:hf hdr="0" ftr="0" dt="0"/>
  <p:txStyles>
    <p:titleStyle>
      <a:lvl1pPr algn="l" defTabSz="441578" rtl="0" eaLnBrk="1" latinLnBrk="0" hangingPunct="1">
        <a:spcBef>
          <a:spcPct val="0"/>
        </a:spcBef>
        <a:buNone/>
        <a:defRPr sz="2827" b="1" kern="1200">
          <a:solidFill>
            <a:srgbClr val="F8F8F8"/>
          </a:solidFill>
          <a:effectLst/>
          <a:latin typeface="+mj-lt"/>
          <a:ea typeface="+mj-ea"/>
          <a:cs typeface="Arial" pitchFamily="34" charset="0"/>
        </a:defRPr>
      </a:lvl1pPr>
    </p:titleStyle>
    <p:bodyStyle>
      <a:lvl1pPr marL="189546" indent="-189546" algn="l" defTabSz="441578" rtl="0" eaLnBrk="1" latinLnBrk="0" hangingPunct="1">
        <a:spcBef>
          <a:spcPts val="356"/>
        </a:spcBef>
        <a:buClr>
          <a:schemeClr val="bg1"/>
        </a:buClr>
        <a:buSzPct val="75000"/>
        <a:buFont typeface="Wingdings" pitchFamily="2" charset="2"/>
        <a:buChar char="§"/>
        <a:defRPr sz="2027" kern="1200">
          <a:solidFill>
            <a:srgbClr val="F8F8F8"/>
          </a:solidFill>
          <a:latin typeface="+mn-lt"/>
          <a:ea typeface="+mn-ea"/>
          <a:cs typeface="Arial" pitchFamily="34" charset="0"/>
        </a:defRPr>
      </a:lvl1pPr>
      <a:lvl2pPr marL="478803" indent="-204126" algn="l" defTabSz="441578" rtl="0" eaLnBrk="1" latinLnBrk="0" hangingPunct="1">
        <a:spcBef>
          <a:spcPts val="356"/>
        </a:spcBef>
        <a:buClr>
          <a:schemeClr val="bg1"/>
        </a:buClr>
        <a:buFont typeface="Arial" pitchFamily="34" charset="0"/>
        <a:buChar char="–"/>
        <a:defRPr sz="1813" kern="1200">
          <a:solidFill>
            <a:srgbClr val="F8F8F8"/>
          </a:solidFill>
          <a:latin typeface="+mn-lt"/>
          <a:ea typeface="+mn-ea"/>
          <a:cs typeface="Arial" pitchFamily="34" charset="0"/>
        </a:defRPr>
      </a:lvl2pPr>
      <a:lvl3pPr marL="695157" indent="-137809" algn="l" defTabSz="441578" rtl="0" eaLnBrk="1" latinLnBrk="0" hangingPunct="1">
        <a:spcBef>
          <a:spcPts val="356"/>
        </a:spcBef>
        <a:buClr>
          <a:schemeClr val="bg1"/>
        </a:buClr>
        <a:buSzPct val="100000"/>
        <a:buFont typeface="Arial" panose="020B0604020202020204" pitchFamily="34" charset="0"/>
        <a:buChar char="•"/>
        <a:tabLst/>
        <a:defRPr sz="1600" kern="1200">
          <a:solidFill>
            <a:srgbClr val="F8F8F8"/>
          </a:solidFill>
          <a:latin typeface="+mn-lt"/>
          <a:ea typeface="+mn-ea"/>
          <a:cs typeface="Arial" pitchFamily="34" charset="0"/>
        </a:defRPr>
      </a:lvl3pPr>
      <a:lvl4pPr marL="948198" indent="-135457" algn="l" defTabSz="441578" rtl="0" eaLnBrk="1" latinLnBrk="0" hangingPunct="1">
        <a:spcBef>
          <a:spcPts val="356"/>
        </a:spcBef>
        <a:buFont typeface="Wingdings" panose="05000000000000000000" pitchFamily="2" charset="2"/>
        <a:buChar char="§"/>
        <a:defRPr sz="1440" kern="1200">
          <a:solidFill>
            <a:srgbClr val="F8F8F8"/>
          </a:solidFill>
          <a:latin typeface="+mn-lt"/>
          <a:ea typeface="+mn-ea"/>
          <a:cs typeface="Arial" pitchFamily="34" charset="0"/>
        </a:defRPr>
      </a:lvl4pPr>
      <a:lvl5pPr marL="993549" indent="-110394" algn="l" defTabSz="441578" rtl="0" eaLnBrk="1" latinLnBrk="0" hangingPunct="1">
        <a:spcBef>
          <a:spcPct val="20000"/>
        </a:spcBef>
        <a:buClr>
          <a:schemeClr val="tx2"/>
        </a:buClr>
        <a:buFont typeface="Arial" pitchFamily="34" charset="0"/>
        <a:buChar char="»"/>
        <a:defRPr sz="676" kern="1200">
          <a:solidFill>
            <a:schemeClr val="tx1"/>
          </a:solidFill>
          <a:latin typeface="Arial" pitchFamily="34" charset="0"/>
          <a:ea typeface="+mn-ea"/>
          <a:cs typeface="Arial" pitchFamily="34" charset="0"/>
        </a:defRPr>
      </a:lvl5pPr>
      <a:lvl6pPr marL="1214338" indent="-110394" algn="l" defTabSz="441578" rtl="0" eaLnBrk="1" latinLnBrk="0" hangingPunct="1">
        <a:spcBef>
          <a:spcPct val="20000"/>
        </a:spcBef>
        <a:buFont typeface="Arial" pitchFamily="34" charset="0"/>
        <a:buChar char="•"/>
        <a:defRPr sz="966" kern="1200">
          <a:solidFill>
            <a:schemeClr val="tx1"/>
          </a:solidFill>
          <a:latin typeface="+mn-lt"/>
          <a:ea typeface="+mn-ea"/>
          <a:cs typeface="+mn-cs"/>
        </a:defRPr>
      </a:lvl6pPr>
      <a:lvl7pPr marL="1435127" indent="-110394" algn="l" defTabSz="441578" rtl="0" eaLnBrk="1" latinLnBrk="0" hangingPunct="1">
        <a:spcBef>
          <a:spcPct val="20000"/>
        </a:spcBef>
        <a:buFont typeface="Arial" pitchFamily="34" charset="0"/>
        <a:buChar char="•"/>
        <a:defRPr sz="966" kern="1200">
          <a:solidFill>
            <a:schemeClr val="tx1"/>
          </a:solidFill>
          <a:latin typeface="+mn-lt"/>
          <a:ea typeface="+mn-ea"/>
          <a:cs typeface="+mn-cs"/>
        </a:defRPr>
      </a:lvl7pPr>
      <a:lvl8pPr marL="1655915" indent="-110394" algn="l" defTabSz="441578" rtl="0" eaLnBrk="1" latinLnBrk="0" hangingPunct="1">
        <a:spcBef>
          <a:spcPct val="20000"/>
        </a:spcBef>
        <a:buFont typeface="Arial" pitchFamily="34" charset="0"/>
        <a:buChar char="•"/>
        <a:defRPr sz="966" kern="1200">
          <a:solidFill>
            <a:schemeClr val="tx1"/>
          </a:solidFill>
          <a:latin typeface="+mn-lt"/>
          <a:ea typeface="+mn-ea"/>
          <a:cs typeface="+mn-cs"/>
        </a:defRPr>
      </a:lvl8pPr>
      <a:lvl9pPr marL="1876703" indent="-110394" algn="l" defTabSz="441578" rtl="0" eaLnBrk="1" latinLnBrk="0" hangingPunct="1">
        <a:spcBef>
          <a:spcPct val="20000"/>
        </a:spcBef>
        <a:buFont typeface="Arial" pitchFamily="34" charset="0"/>
        <a:buChar char="•"/>
        <a:defRPr sz="966" kern="1200">
          <a:solidFill>
            <a:schemeClr val="tx1"/>
          </a:solidFill>
          <a:latin typeface="+mn-lt"/>
          <a:ea typeface="+mn-ea"/>
          <a:cs typeface="+mn-cs"/>
        </a:defRPr>
      </a:lvl9pPr>
    </p:bodyStyle>
    <p:otherStyle>
      <a:defPPr>
        <a:defRPr lang="en-US"/>
      </a:defPPr>
      <a:lvl1pPr marL="0" algn="l" defTabSz="441578" rtl="0" eaLnBrk="1" latinLnBrk="0" hangingPunct="1">
        <a:defRPr sz="870" kern="1200">
          <a:solidFill>
            <a:schemeClr val="tx1"/>
          </a:solidFill>
          <a:latin typeface="+mn-lt"/>
          <a:ea typeface="+mn-ea"/>
          <a:cs typeface="+mn-cs"/>
        </a:defRPr>
      </a:lvl1pPr>
      <a:lvl2pPr marL="220789" algn="l" defTabSz="441578" rtl="0" eaLnBrk="1" latinLnBrk="0" hangingPunct="1">
        <a:defRPr sz="870" kern="1200">
          <a:solidFill>
            <a:schemeClr val="tx1"/>
          </a:solidFill>
          <a:latin typeface="+mn-lt"/>
          <a:ea typeface="+mn-ea"/>
          <a:cs typeface="+mn-cs"/>
        </a:defRPr>
      </a:lvl2pPr>
      <a:lvl3pPr marL="441578" algn="l" defTabSz="441578" rtl="0" eaLnBrk="1" latinLnBrk="0" hangingPunct="1">
        <a:defRPr sz="870" kern="1200">
          <a:solidFill>
            <a:schemeClr val="tx1"/>
          </a:solidFill>
          <a:latin typeface="+mn-lt"/>
          <a:ea typeface="+mn-ea"/>
          <a:cs typeface="+mn-cs"/>
        </a:defRPr>
      </a:lvl3pPr>
      <a:lvl4pPr marL="662367" algn="l" defTabSz="441578" rtl="0" eaLnBrk="1" latinLnBrk="0" hangingPunct="1">
        <a:defRPr sz="870" kern="1200">
          <a:solidFill>
            <a:schemeClr val="tx1"/>
          </a:solidFill>
          <a:latin typeface="+mn-lt"/>
          <a:ea typeface="+mn-ea"/>
          <a:cs typeface="+mn-cs"/>
        </a:defRPr>
      </a:lvl4pPr>
      <a:lvl5pPr marL="883155" algn="l" defTabSz="441578" rtl="0" eaLnBrk="1" latinLnBrk="0" hangingPunct="1">
        <a:defRPr sz="870" kern="1200">
          <a:solidFill>
            <a:schemeClr val="tx1"/>
          </a:solidFill>
          <a:latin typeface="+mn-lt"/>
          <a:ea typeface="+mn-ea"/>
          <a:cs typeface="+mn-cs"/>
        </a:defRPr>
      </a:lvl5pPr>
      <a:lvl6pPr marL="1103944" algn="l" defTabSz="441578" rtl="0" eaLnBrk="1" latinLnBrk="0" hangingPunct="1">
        <a:defRPr sz="870" kern="1200">
          <a:solidFill>
            <a:schemeClr val="tx1"/>
          </a:solidFill>
          <a:latin typeface="+mn-lt"/>
          <a:ea typeface="+mn-ea"/>
          <a:cs typeface="+mn-cs"/>
        </a:defRPr>
      </a:lvl6pPr>
      <a:lvl7pPr marL="1324732" algn="l" defTabSz="441578" rtl="0" eaLnBrk="1" latinLnBrk="0" hangingPunct="1">
        <a:defRPr sz="870" kern="1200">
          <a:solidFill>
            <a:schemeClr val="tx1"/>
          </a:solidFill>
          <a:latin typeface="+mn-lt"/>
          <a:ea typeface="+mn-ea"/>
          <a:cs typeface="+mn-cs"/>
        </a:defRPr>
      </a:lvl7pPr>
      <a:lvl8pPr marL="1545521" algn="l" defTabSz="441578" rtl="0" eaLnBrk="1" latinLnBrk="0" hangingPunct="1">
        <a:defRPr sz="870" kern="1200">
          <a:solidFill>
            <a:schemeClr val="tx1"/>
          </a:solidFill>
          <a:latin typeface="+mn-lt"/>
          <a:ea typeface="+mn-ea"/>
          <a:cs typeface="+mn-cs"/>
        </a:defRPr>
      </a:lvl8pPr>
      <a:lvl9pPr marL="1766310" algn="l" defTabSz="441578" rtl="0" eaLnBrk="1" latinLnBrk="0" hangingPunct="1">
        <a:defRPr sz="87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0837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51482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A picture containing drawing&#10;&#10;Description automatically generated">
            <a:extLst>
              <a:ext uri="{FF2B5EF4-FFF2-40B4-BE49-F238E27FC236}">
                <a16:creationId xmlns:a16="http://schemas.microsoft.com/office/drawing/2014/main" id="{782BB084-C65F-4AC6-8FA3-C61C2BEDF1E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41922" y="6571110"/>
            <a:ext cx="798862" cy="192024"/>
          </a:xfrm>
          <a:prstGeom prst="rect">
            <a:avLst/>
          </a:prstGeom>
        </p:spPr>
      </p:pic>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51803"/>
      </p:ext>
    </p:extLst>
  </p:cSld>
  <p:clrMap bg1="lt1" tx1="dk1" bg2="lt2" tx2="dk2" accent1="accent1" accent2="accent2" accent3="accent3" accent4="accent4" accent5="accent5" accent6="accent6" hlink="hlink" folHlink="folHlink"/>
  <p:sldLayoutIdLst>
    <p:sldLayoutId id="2147483675" r:id="rId1"/>
    <p:sldLayoutId id="2147483697" r:id="rId2"/>
    <p:sldLayoutId id="2147483698" r:id="rId3"/>
    <p:sldLayoutId id="2147483702" r:id="rId4"/>
    <p:sldLayoutId id="2147483699" r:id="rId5"/>
    <p:sldLayoutId id="2147483700" r:id="rId6"/>
    <p:sldLayoutId id="2147483701" r:id="rId7"/>
    <p:sldLayoutId id="2147483743"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E9C832-A972-40EE-B63E-3ED376C3F62D}"/>
              </a:ext>
            </a:extLst>
          </p:cNvPr>
          <p:cNvSpPr/>
          <p:nvPr userDrawn="1"/>
        </p:nvSpPr>
        <p:spPr>
          <a:xfrm>
            <a:off x="0" y="0"/>
            <a:ext cx="12192000" cy="6858000"/>
          </a:xfrm>
          <a:prstGeom prst="rect">
            <a:avLst/>
          </a:prstGeom>
          <a:solidFill>
            <a:srgbClr val="004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
        <p:nvSpPr>
          <p:cNvPr id="2" name="Title"/>
          <p:cNvSpPr>
            <a:spLocks noGrp="1"/>
          </p:cNvSpPr>
          <p:nvPr>
            <p:ph type="title"/>
          </p:nvPr>
        </p:nvSpPr>
        <p:spPr>
          <a:xfrm>
            <a:off x="609605"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5"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4" y="6484958"/>
            <a:ext cx="609600" cy="381001"/>
          </a:xfrm>
          <a:prstGeom prst="rect">
            <a:avLst/>
          </a:prstGeom>
          <a:noFill/>
          <a:ln w="12700">
            <a:noFill/>
          </a:ln>
        </p:spPr>
        <p:txBody>
          <a:bodyPr wrap="square" anchor="ctr">
            <a:noAutofit/>
          </a:bodyPr>
          <a:lstStyle/>
          <a:p>
            <a:pPr algn="ctr"/>
            <a:fld id="{47FBD1EF-0801-4063-B668-C71608ACC70F}" type="slidenum">
              <a:rPr kumimoji="0" lang="en-US" sz="1201"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1" b="1">
              <a:solidFill>
                <a:schemeClr val="tx2"/>
              </a:solidFill>
            </a:endParaRPr>
          </a:p>
        </p:txBody>
      </p:sp>
      <p:cxnSp>
        <p:nvCxnSpPr>
          <p:cNvPr id="13" name="Line"/>
          <p:cNvCxnSpPr/>
          <p:nvPr/>
        </p:nvCxnSpPr>
        <p:spPr>
          <a:xfrm rot="10800000" flipV="1">
            <a:off x="229172" y="176521"/>
            <a:ext cx="10297392" cy="211603"/>
          </a:xfrm>
          <a:prstGeom prst="bentConnector3">
            <a:avLst>
              <a:gd name="adj1" fmla="val 100013"/>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9" name="Logo" descr="09_MW_logo_CMYK_REV.png">
            <a:extLst>
              <a:ext uri="{FF2B5EF4-FFF2-40B4-BE49-F238E27FC236}">
                <a16:creationId xmlns:a16="http://schemas.microsoft.com/office/drawing/2014/main" id="{997EED37-FC3C-4B62-82BE-957E1CBA25AA}"/>
              </a:ext>
            </a:extLst>
          </p:cNvPr>
          <p:cNvPicPr>
            <a:picLocks noChangeAspect="1"/>
          </p:cNvPicPr>
          <p:nvPr userDrawn="1"/>
        </p:nvPicPr>
        <p:blipFill>
          <a:blip r:embed="rId10" cstate="print"/>
          <a:stretch>
            <a:fillRect/>
          </a:stretch>
        </p:blipFill>
        <p:spPr>
          <a:xfrm>
            <a:off x="10708844" y="70353"/>
            <a:ext cx="1369365" cy="270880"/>
          </a:xfrm>
          <a:prstGeom prst="rect">
            <a:avLst/>
          </a:prstGeom>
          <a:noFill/>
          <a:ln>
            <a:noFill/>
          </a:ln>
        </p:spPr>
      </p:pic>
    </p:spTree>
    <p:extLst>
      <p:ext uri="{BB962C8B-B14F-4D97-AF65-F5344CB8AC3E}">
        <p14:creationId xmlns:p14="http://schemas.microsoft.com/office/powerpoint/2010/main" val="21501367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hf hdr="0" ftr="0" dt="0"/>
  <p:txStyles>
    <p:titleStyle>
      <a:lvl1pPr algn="l" defTabSz="916680" rtl="0" eaLnBrk="1" latinLnBrk="0" hangingPunct="1">
        <a:spcBef>
          <a:spcPct val="0"/>
        </a:spcBef>
        <a:buNone/>
        <a:defRPr sz="3200" b="0" kern="1200">
          <a:solidFill>
            <a:schemeClr val="bg1"/>
          </a:solidFill>
          <a:latin typeface="Arial" pitchFamily="34" charset="0"/>
          <a:ea typeface="+mj-ea"/>
          <a:cs typeface="Arial" pitchFamily="34" charset="0"/>
        </a:defRPr>
      </a:lvl1pPr>
    </p:titleStyle>
    <p:bodyStyle>
      <a:lvl1pPr marL="343754" indent="-343754" algn="l" defTabSz="916680" rtl="0" eaLnBrk="1" latinLnBrk="0" hangingPunct="1">
        <a:spcBef>
          <a:spcPct val="20000"/>
        </a:spcBef>
        <a:buClr>
          <a:schemeClr val="bg1"/>
        </a:buClr>
        <a:buSzPct val="75000"/>
        <a:buFont typeface="Wingdings" pitchFamily="2" charset="2"/>
        <a:buChar char="§"/>
        <a:defRPr sz="2401" kern="1200">
          <a:solidFill>
            <a:schemeClr val="bg1"/>
          </a:solidFill>
          <a:latin typeface="Arial" pitchFamily="34" charset="0"/>
          <a:ea typeface="+mn-ea"/>
          <a:cs typeface="Arial" pitchFamily="34" charset="0"/>
        </a:defRPr>
      </a:lvl1pPr>
      <a:lvl2pPr marL="744804" indent="-286462" algn="l" defTabSz="916680" rtl="0" eaLnBrk="1" latinLnBrk="0" hangingPunct="1">
        <a:spcBef>
          <a:spcPct val="20000"/>
        </a:spcBef>
        <a:buClr>
          <a:schemeClr val="bg1"/>
        </a:buClr>
        <a:buFont typeface="Arial" pitchFamily="34" charset="0"/>
        <a:buChar char="–"/>
        <a:defRPr sz="2000" kern="1200">
          <a:solidFill>
            <a:schemeClr val="bg1"/>
          </a:solidFill>
          <a:latin typeface="Arial" pitchFamily="34" charset="0"/>
          <a:ea typeface="+mn-ea"/>
          <a:cs typeface="Arial" pitchFamily="34" charset="0"/>
        </a:defRPr>
      </a:lvl2pPr>
      <a:lvl3pPr marL="1145851" indent="-229172" algn="l" defTabSz="916680" rtl="0" eaLnBrk="1" latinLnBrk="0" hangingPunct="1">
        <a:spcBef>
          <a:spcPct val="20000"/>
        </a:spcBef>
        <a:buClr>
          <a:schemeClr val="bg1"/>
        </a:buClr>
        <a:buSzPct val="75000"/>
        <a:buFont typeface="Wingdings" pitchFamily="2" charset="2"/>
        <a:buChar char="§"/>
        <a:defRPr sz="1605" kern="1200">
          <a:solidFill>
            <a:schemeClr val="bg1"/>
          </a:solidFill>
          <a:latin typeface="Arial" pitchFamily="34" charset="0"/>
          <a:ea typeface="+mn-ea"/>
          <a:cs typeface="Arial" pitchFamily="34" charset="0"/>
        </a:defRPr>
      </a:lvl3pPr>
      <a:lvl4pPr marL="1604189" indent="-229172" algn="l" defTabSz="916680" rtl="0" eaLnBrk="1" latinLnBrk="0" hangingPunct="1">
        <a:spcBef>
          <a:spcPct val="20000"/>
        </a:spcBef>
        <a:buFont typeface="Arial" pitchFamily="34" charset="0"/>
        <a:buNone/>
        <a:defRPr sz="1605" kern="1200">
          <a:solidFill>
            <a:schemeClr val="tx1"/>
          </a:solidFill>
          <a:latin typeface="Arial" pitchFamily="34" charset="0"/>
          <a:ea typeface="+mn-ea"/>
          <a:cs typeface="Arial" pitchFamily="34" charset="0"/>
        </a:defRPr>
      </a:lvl4pPr>
      <a:lvl5pPr marL="2062531" indent="-229172" algn="l" defTabSz="916680" rtl="0" eaLnBrk="1" latinLnBrk="0" hangingPunct="1">
        <a:spcBef>
          <a:spcPct val="20000"/>
        </a:spcBef>
        <a:buClr>
          <a:schemeClr val="tx2"/>
        </a:buClr>
        <a:buFont typeface="Arial" pitchFamily="34" charset="0"/>
        <a:buChar char="»"/>
        <a:defRPr sz="1403" kern="1200">
          <a:solidFill>
            <a:schemeClr val="tx1"/>
          </a:solidFill>
          <a:latin typeface="Arial" pitchFamily="34" charset="0"/>
          <a:ea typeface="+mn-ea"/>
          <a:cs typeface="Arial" pitchFamily="34" charset="0"/>
        </a:defRPr>
      </a:lvl5pPr>
      <a:lvl6pPr marL="2520872" indent="-229172"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0" indent="-229172"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2"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2" indent="-229172"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7" kern="1200">
          <a:solidFill>
            <a:schemeClr val="tx1"/>
          </a:solidFill>
          <a:latin typeface="+mn-lt"/>
          <a:ea typeface="+mn-ea"/>
          <a:cs typeface="+mn-cs"/>
        </a:defRPr>
      </a:lvl1pPr>
      <a:lvl2pPr marL="458341" algn="l" defTabSz="916680" rtl="0" eaLnBrk="1" latinLnBrk="0" hangingPunct="1">
        <a:defRPr sz="1807" kern="1200">
          <a:solidFill>
            <a:schemeClr val="tx1"/>
          </a:solidFill>
          <a:latin typeface="+mn-lt"/>
          <a:ea typeface="+mn-ea"/>
          <a:cs typeface="+mn-cs"/>
        </a:defRPr>
      </a:lvl2pPr>
      <a:lvl3pPr marL="916680" algn="l" defTabSz="916680" rtl="0" eaLnBrk="1" latinLnBrk="0" hangingPunct="1">
        <a:defRPr sz="1807" kern="1200">
          <a:solidFill>
            <a:schemeClr val="tx1"/>
          </a:solidFill>
          <a:latin typeface="+mn-lt"/>
          <a:ea typeface="+mn-ea"/>
          <a:cs typeface="+mn-cs"/>
        </a:defRPr>
      </a:lvl3pPr>
      <a:lvl4pPr marL="1375020" algn="l" defTabSz="916680" rtl="0" eaLnBrk="1" latinLnBrk="0" hangingPunct="1">
        <a:defRPr sz="1807" kern="1200">
          <a:solidFill>
            <a:schemeClr val="tx1"/>
          </a:solidFill>
          <a:latin typeface="+mn-lt"/>
          <a:ea typeface="+mn-ea"/>
          <a:cs typeface="+mn-cs"/>
        </a:defRPr>
      </a:lvl4pPr>
      <a:lvl5pPr marL="1833361" algn="l" defTabSz="916680" rtl="0" eaLnBrk="1" latinLnBrk="0" hangingPunct="1">
        <a:defRPr sz="1807" kern="1200">
          <a:solidFill>
            <a:schemeClr val="tx1"/>
          </a:solidFill>
          <a:latin typeface="+mn-lt"/>
          <a:ea typeface="+mn-ea"/>
          <a:cs typeface="+mn-cs"/>
        </a:defRPr>
      </a:lvl5pPr>
      <a:lvl6pPr marL="2291703" algn="l" defTabSz="916680" rtl="0" eaLnBrk="1" latinLnBrk="0" hangingPunct="1">
        <a:defRPr sz="1807" kern="1200">
          <a:solidFill>
            <a:schemeClr val="tx1"/>
          </a:solidFill>
          <a:latin typeface="+mn-lt"/>
          <a:ea typeface="+mn-ea"/>
          <a:cs typeface="+mn-cs"/>
        </a:defRPr>
      </a:lvl6pPr>
      <a:lvl7pPr marL="2750041" algn="l" defTabSz="916680" rtl="0" eaLnBrk="1" latinLnBrk="0" hangingPunct="1">
        <a:defRPr sz="1807" kern="1200">
          <a:solidFill>
            <a:schemeClr val="tx1"/>
          </a:solidFill>
          <a:latin typeface="+mn-lt"/>
          <a:ea typeface="+mn-ea"/>
          <a:cs typeface="+mn-cs"/>
        </a:defRPr>
      </a:lvl7pPr>
      <a:lvl8pPr marL="3208382" algn="l" defTabSz="916680" rtl="0" eaLnBrk="1" latinLnBrk="0" hangingPunct="1">
        <a:defRPr sz="1807" kern="1200">
          <a:solidFill>
            <a:schemeClr val="tx1"/>
          </a:solidFill>
          <a:latin typeface="+mn-lt"/>
          <a:ea typeface="+mn-ea"/>
          <a:cs typeface="+mn-cs"/>
        </a:defRPr>
      </a:lvl8pPr>
      <a:lvl9pPr marL="3666720" algn="l" defTabSz="916680" rtl="0" eaLnBrk="1" latinLnBrk="0" hangingPunct="1">
        <a:defRPr sz="180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88958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2"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07209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49918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picture containing object&#10;&#10;Description automatically generated">
            <a:extLst>
              <a:ext uri="{FF2B5EF4-FFF2-40B4-BE49-F238E27FC236}">
                <a16:creationId xmlns:a16="http://schemas.microsoft.com/office/drawing/2014/main" id="{5781D5E2-6520-42A4-BCA3-51D95CBF7E7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994066" y="6541922"/>
            <a:ext cx="1102300" cy="219116"/>
          </a:xfrm>
          <a:prstGeom prst="rect">
            <a:avLst/>
          </a:prstGeom>
        </p:spPr>
      </p:pic>
      <p:sp>
        <p:nvSpPr>
          <p:cNvPr id="10" name="Slide Number Placeholder 3">
            <a:extLst>
              <a:ext uri="{FF2B5EF4-FFF2-40B4-BE49-F238E27FC236}">
                <a16:creationId xmlns:a16="http://schemas.microsoft.com/office/drawing/2014/main" id="{D3135D2D-94DA-48BC-A33A-0D351CEA0999}"/>
              </a:ext>
            </a:extLst>
          </p:cNvPr>
          <p:cNvSpPr>
            <a:spLocks noGrp="1"/>
          </p:cNvSpPr>
          <p:nvPr>
            <p:ph type="sldNum" sz="quarter" idx="4"/>
          </p:nvPr>
        </p:nvSpPr>
        <p:spPr>
          <a:xfrm>
            <a:off x="0" y="6469805"/>
            <a:ext cx="591671" cy="365125"/>
          </a:xfrm>
          <a:prstGeom prst="rect">
            <a:avLst/>
          </a:prstGeom>
        </p:spPr>
        <p:txBody>
          <a:bodyPr lIns="182880"/>
          <a:lstStyle>
            <a:lvl1pPr algn="l">
              <a:defRPr sz="1200" b="0">
                <a:solidFill>
                  <a:srgbClr val="808080"/>
                </a:solidFill>
              </a:defRPr>
            </a:lvl1pPr>
          </a:lstStyle>
          <a:p>
            <a:fld id="{34507EC0-7D61-42B9-AEEE-100AB9A383B2}" type="slidenum">
              <a:rPr lang="en-US" smtClean="0"/>
              <a:pPr/>
              <a:t>‹#›</a:t>
            </a:fld>
            <a:endParaRPr lang="en-US"/>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Tree>
    <p:extLst>
      <p:ext uri="{BB962C8B-B14F-4D97-AF65-F5344CB8AC3E}">
        <p14:creationId xmlns:p14="http://schemas.microsoft.com/office/powerpoint/2010/main" val="397376934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Lst>
  <p:transition>
    <p:fade/>
  </p:transition>
  <p:hf hdr="0" ftr="0" dt="0"/>
  <p:txStyles>
    <p:titleStyle>
      <a:lvl1pPr algn="l" defTabSz="916680" rtl="0" eaLnBrk="1" latinLnBrk="0" hangingPunct="1">
        <a:spcBef>
          <a:spcPct val="0"/>
        </a:spcBef>
        <a:buNone/>
        <a:defRPr sz="3600" b="1" kern="1200">
          <a:solidFill>
            <a:srgbClr val="004B87"/>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A picture containing drawing&#10;&#10;Description automatically generated">
            <a:extLst>
              <a:ext uri="{FF2B5EF4-FFF2-40B4-BE49-F238E27FC236}">
                <a16:creationId xmlns:a16="http://schemas.microsoft.com/office/drawing/2014/main" id="{782BB084-C65F-4AC6-8FA3-C61C2BEDF1EB}"/>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41922" y="6571110"/>
            <a:ext cx="798862" cy="192024"/>
          </a:xfrm>
          <a:prstGeom prst="rect">
            <a:avLst/>
          </a:prstGeom>
        </p:spPr>
      </p:pic>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2"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99244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6.png"/><Relationship Id="rId1" Type="http://schemas.openxmlformats.org/officeDocument/2006/relationships/slideLayout" Target="../slideLayouts/slideLayout31.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hyperlink" Target="http://blogs.mathworks.com/" TargetMode="External"/><Relationship Id="rId3" Type="http://schemas.openxmlformats.org/officeDocument/2006/relationships/image" Target="../media/image56.png"/><Relationship Id="rId7" Type="http://schemas.openxmlformats.org/officeDocument/2006/relationships/hyperlink" Target="http://www.mathworks.com/matlabcentral/cody" TargetMode="External"/><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hyperlink" Target="http://www.mathworks.com/matlabcentral/fileexchange" TargetMode="External"/><Relationship Id="rId5" Type="http://schemas.openxmlformats.org/officeDocument/2006/relationships/hyperlink" Target="http://www.mathworks.com/matlabcentral/answers/index" TargetMode="External"/><Relationship Id="rId4" Type="http://schemas.openxmlformats.org/officeDocument/2006/relationships/image" Target="../media/image57.png"/><Relationship Id="rId9" Type="http://schemas.openxmlformats.org/officeDocument/2006/relationships/hyperlink" Target="https://thingspeak.com/"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hyperlink" Target="https://matlabacademy.mathworks.com/details/control-design-onramp-with-simulink/controls" TargetMode="External"/><Relationship Id="rId18" Type="http://schemas.openxmlformats.org/officeDocument/2006/relationships/image" Target="../media/image65.jpeg"/><Relationship Id="rId3" Type="http://schemas.openxmlformats.org/officeDocument/2006/relationships/hyperlink" Target="https://matlabacademy.mathworks.com/details/simulink-onramp/simulink" TargetMode="External"/><Relationship Id="rId7" Type="http://schemas.openxmlformats.org/officeDocument/2006/relationships/hyperlink" Target="https://matlabacademy.mathworks.com/details/signal-processing-onramp/signalprocessing" TargetMode="External"/><Relationship Id="rId12" Type="http://schemas.openxmlformats.org/officeDocument/2006/relationships/image" Target="../media/image62.jpeg"/><Relationship Id="rId17" Type="http://schemas.openxmlformats.org/officeDocument/2006/relationships/hyperlink" Target="https://matlabacademy.mathworks.com/details/image-processing-onramp/imageprocessing" TargetMode="External"/><Relationship Id="rId2" Type="http://schemas.openxmlformats.org/officeDocument/2006/relationships/notesSlide" Target="../notesSlides/notesSlide11.xml"/><Relationship Id="rId16" Type="http://schemas.openxmlformats.org/officeDocument/2006/relationships/image" Target="../media/image64.jpeg"/><Relationship Id="rId1" Type="http://schemas.openxmlformats.org/officeDocument/2006/relationships/slideLayout" Target="../slideLayouts/slideLayout31.xml"/><Relationship Id="rId6" Type="http://schemas.openxmlformats.org/officeDocument/2006/relationships/image" Target="../media/image59.jpeg"/><Relationship Id="rId11" Type="http://schemas.openxmlformats.org/officeDocument/2006/relationships/hyperlink" Target="https://matlabacademy.mathworks.com/details/deep-learning-onramp/deeplearning" TargetMode="External"/><Relationship Id="rId5" Type="http://schemas.openxmlformats.org/officeDocument/2006/relationships/hyperlink" Target="https://matlabacademy.mathworks.com/details/matlab-onramp/gettingstarted" TargetMode="External"/><Relationship Id="rId15" Type="http://schemas.openxmlformats.org/officeDocument/2006/relationships/hyperlink" Target="https://matlabacademy.mathworks.com/details/machine-learning-onramp/machinelearning" TargetMode="External"/><Relationship Id="rId10" Type="http://schemas.openxmlformats.org/officeDocument/2006/relationships/image" Target="../media/image61.jpeg"/><Relationship Id="rId4" Type="http://schemas.openxmlformats.org/officeDocument/2006/relationships/image" Target="../media/image58.jpeg"/><Relationship Id="rId9" Type="http://schemas.openxmlformats.org/officeDocument/2006/relationships/hyperlink" Target="https://matlabacademy.mathworks.com/details/stateflow-onramp/stateflow" TargetMode="External"/><Relationship Id="rId14" Type="http://schemas.openxmlformats.org/officeDocument/2006/relationships/image" Target="../media/image63.jpeg"/></Relationships>
</file>

<file path=ppt/slides/_rels/slide18.xml.rels><?xml version="1.0" encoding="UTF-8" standalone="yes"?>
<Relationships xmlns="http://schemas.openxmlformats.org/package/2006/relationships"><Relationship Id="rId8" Type="http://schemas.openxmlformats.org/officeDocument/2006/relationships/hyperlink" Target="https://www.mathworks.com/services/training.html" TargetMode="External"/><Relationship Id="rId3" Type="http://schemas.openxmlformats.org/officeDocument/2006/relationships/hyperlink" Target="https://www.mathworks.com/support/contact_us.html" TargetMode="External"/><Relationship Id="rId7" Type="http://schemas.openxmlformats.org/officeDocument/2006/relationships/image" Target="../media/image68.jpe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hyperlink" Target="https://www.mathworks.com/services/consulting.html" TargetMode="External"/><Relationship Id="rId5" Type="http://schemas.openxmlformats.org/officeDocument/2006/relationships/image" Target="../media/image67.jpeg"/><Relationship Id="rId10" Type="http://schemas.openxmlformats.org/officeDocument/2006/relationships/image" Target="../media/image70.jpeg"/><Relationship Id="rId4" Type="http://schemas.openxmlformats.org/officeDocument/2006/relationships/image" Target="../media/image66.jpeg"/><Relationship Id="rId9" Type="http://schemas.openxmlformats.org/officeDocument/2006/relationships/image" Target="../media/image69.jpe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svg"/><Relationship Id="rId11" Type="http://schemas.openxmlformats.org/officeDocument/2006/relationships/image" Target="../media/image15.jpe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hyperlink" Target="https://github.com/drLKeen/NIHmatlabpython" TargetMode="External"/><Relationship Id="rId7" Type="http://schemas.openxmlformats.org/officeDocument/2006/relationships/image" Target="../media/image9.png"/><Relationship Id="rId2" Type="http://schemas.openxmlformats.org/officeDocument/2006/relationships/hyperlink" Target="mailto:Lkeen@mathworks.com" TargetMode="External"/><Relationship Id="rId1" Type="http://schemas.openxmlformats.org/officeDocument/2006/relationships/slideLayout" Target="../slideLayouts/slideLayout31.xml"/><Relationship Id="rId6" Type="http://schemas.openxmlformats.org/officeDocument/2006/relationships/hyperlink" Target="mailto:mdigiand@mathworks.com" TargetMode="External"/><Relationship Id="rId5" Type="http://schemas.openxmlformats.org/officeDocument/2006/relationships/hyperlink" Target="mailto:tmathieu@mathworks.com" TargetMode="External"/><Relationship Id="rId4" Type="http://schemas.openxmlformats.org/officeDocument/2006/relationships/hyperlink" Target="mailto:eosunahi@mathworks.com" TargetMode="External"/><Relationship Id="rId9" Type="http://schemas.openxmlformats.org/officeDocument/2006/relationships/image" Target="../media/image71.png"/></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matlab-deep-learning/MATLAB-Deep-Learning-Model-Hub" TargetMode="External"/><Relationship Id="rId3" Type="http://schemas.openxmlformats.org/officeDocument/2006/relationships/image" Target="../media/image45.jpeg"/><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6.png"/><Relationship Id="rId9"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y7NBT6O0fJU" TargetMode="External"/><Relationship Id="rId13" Type="http://schemas.openxmlformats.org/officeDocument/2006/relationships/hyperlink" Target="https://www.mathworks.com/help/matlab/python-data-types.html" TargetMode="External"/><Relationship Id="rId18" Type="http://schemas.openxmlformats.org/officeDocument/2006/relationships/hyperlink" Target="https://www.mathworks.com/products/matlab/matlab-and-python.html" TargetMode="External"/><Relationship Id="rId3" Type="http://schemas.openxmlformats.org/officeDocument/2006/relationships/hyperlink" Target="https://www.mathworks.com/content/dam/mathworks/fact-sheet/using-matlab-with-python-cheat-sheet.pdf" TargetMode="External"/><Relationship Id="rId7" Type="http://schemas.openxmlformats.org/officeDocument/2006/relationships/hyperlink" Target="https://www.mathworks.com/videos/how-to-call-matlab-from-python-1571136879916.html" TargetMode="External"/><Relationship Id="rId12" Type="http://schemas.openxmlformats.org/officeDocument/2006/relationships/hyperlink" Target="https://www.mathworks.com/help/mps/restful-api-and-json.html" TargetMode="External"/><Relationship Id="rId17" Type="http://schemas.openxmlformats.org/officeDocument/2006/relationships/image" Target="../media/image74.png"/><Relationship Id="rId2" Type="http://schemas.openxmlformats.org/officeDocument/2006/relationships/notesSlide" Target="../notesSlides/notesSlide14.xml"/><Relationship Id="rId16" Type="http://schemas.openxmlformats.org/officeDocument/2006/relationships/hyperlink" Target="https://www.mathworks.com/solutions/deep-learning/models.html" TargetMode="External"/><Relationship Id="rId1" Type="http://schemas.openxmlformats.org/officeDocument/2006/relationships/slideLayout" Target="../slideLayouts/slideLayout2.xml"/><Relationship Id="rId6" Type="http://schemas.openxmlformats.org/officeDocument/2006/relationships/hyperlink" Target="https://www.mathworks.com/videos/how-to-call-python-from-matlab-1571135771573.html" TargetMode="External"/><Relationship Id="rId11" Type="http://schemas.openxmlformats.org/officeDocument/2006/relationships/hyperlink" Target="https://www.mathworks.com/help/compiler_sdk/python_packages.html" TargetMode="External"/><Relationship Id="rId5" Type="http://schemas.openxmlformats.org/officeDocument/2006/relationships/hyperlink" Target="https://blogs.mathworks.com/racing-lounge/2020/09/14/using-matlab-and-python-together/" TargetMode="External"/><Relationship Id="rId15" Type="http://schemas.openxmlformats.org/officeDocument/2006/relationships/hyperlink" Target="https://github.com/apache/arrow/tree/master/matlab" TargetMode="External"/><Relationship Id="rId10" Type="http://schemas.openxmlformats.org/officeDocument/2006/relationships/hyperlink" Target="https://www.mathworks.com/help/matlab/matlab-engine-for-python.html" TargetMode="External"/><Relationship Id="rId4" Type="http://schemas.openxmlformats.org/officeDocument/2006/relationships/hyperlink" Target="https://github.com/hgorr/matlab-with-python" TargetMode="External"/><Relationship Id="rId9" Type="http://schemas.openxmlformats.org/officeDocument/2006/relationships/hyperlink" Target="https://www.mathworks.com/help/matlab/call-python-libraries.html" TargetMode="External"/><Relationship Id="rId14" Type="http://schemas.openxmlformats.org/officeDocument/2006/relationships/hyperlink" Target="https://www.mathworks.com/help/matlab/parquet-files.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mathworks.com/content/dam/mathworks/fact-sheet/using-matlab-with-python-cheat-sheet.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mathworks.com/content/dam/mathworks/fact-sheet/matlab-for-python-users-cheat-sheet.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mathworks.com/matlabcentral/answers/?term=tag%3A%22python%22"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mathworks.com/help/matlab/matlab_external/reload-python-interpreter.html" TargetMode="External"/><Relationship Id="rId3" Type="http://schemas.openxmlformats.org/officeDocument/2006/relationships/hyperlink" Target="https://www.mathworks.com/help/matlab/matlab_external/install-supported-python-implementation.html" TargetMode="External"/><Relationship Id="rId7" Type="http://schemas.openxmlformats.org/officeDocument/2006/relationships/hyperlink" Target="https://www.mathworks.com/help/matlab/matlab_external/out-of-process-execution-of-python-functionality.html" TargetMode="External"/><Relationship Id="rId2" Type="http://schemas.openxmlformats.org/officeDocument/2006/relationships/hyperlink" Target="https://www.mathworks.com/help/matlab/matlab_external/create-object-from-python-class.html" TargetMode="External"/><Relationship Id="rId1" Type="http://schemas.openxmlformats.org/officeDocument/2006/relationships/slideLayout" Target="../slideLayouts/slideLayout16.xml"/><Relationship Id="rId6" Type="http://schemas.openxmlformats.org/officeDocument/2006/relationships/hyperlink" Target="https://www.mathworks.com/help/matlab/matlab_external/differences-between-matlab-python.html" TargetMode="External"/><Relationship Id="rId11" Type="http://schemas.openxmlformats.org/officeDocument/2006/relationships/image" Target="../media/image78.png"/><Relationship Id="rId5" Type="http://schemas.openxmlformats.org/officeDocument/2006/relationships/hyperlink" Target="https://www.mathworks.com/help/matlab/matlab_external/python-function-arguments.html" TargetMode="External"/><Relationship Id="rId10" Type="http://schemas.openxmlformats.org/officeDocument/2006/relationships/hyperlink" Target="https://www.mathworks.com/help/matlab/matlab_external/call-python-from-matlab.html" TargetMode="External"/><Relationship Id="rId4" Type="http://schemas.openxmlformats.org/officeDocument/2006/relationships/hyperlink" Target="https://www.mathworks.com/help/matlab/matlab_external/call-user-defined-custom-module.html" TargetMode="External"/><Relationship Id="rId9" Type="http://schemas.openxmlformats.org/officeDocument/2006/relationships/hyperlink" Target="https://www.mathworks.com/help/matlab/call-python-libraries.html"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mathworks.com/help/matlab/matlab_external/python-dict-variables.html" TargetMode="External"/><Relationship Id="rId3" Type="http://schemas.openxmlformats.org/officeDocument/2006/relationships/hyperlink" Target="https://www.mathworks.com/help/matlab/matlab_external/passing-data-to-python.html" TargetMode="External"/><Relationship Id="rId7" Type="http://schemas.openxmlformats.org/officeDocument/2006/relationships/image" Target="../media/image78.png"/><Relationship Id="rId12" Type="http://schemas.openxmlformats.org/officeDocument/2006/relationships/hyperlink" Target="https://www.mathworks.com/help/matlab/matlab_external/pythontuplevariables.html"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hyperlink" Target="https://www.mathworks.com/help/matlab/matlab_external/pythonlistvariables.html" TargetMode="External"/><Relationship Id="rId11" Type="http://schemas.openxmlformats.org/officeDocument/2006/relationships/hyperlink" Target="https://www.mathworks.com/help/matlab/matlab_external/pythonstrvariables.html" TargetMode="External"/><Relationship Id="rId5" Type="http://schemas.openxmlformats.org/officeDocument/2006/relationships/hyperlink" Target="https://www.mathworks.com/help/matlab/matlab_external/pass-python-function-to-python-map-function.html" TargetMode="External"/><Relationship Id="rId10" Type="http://schemas.openxmlformats.org/officeDocument/2006/relationships/hyperlink" Target="https://www.mathworks.com/help/matlab/matlab_external/pythonnumericvariables.html" TargetMode="External"/><Relationship Id="rId4" Type="http://schemas.openxmlformats.org/officeDocument/2006/relationships/hyperlink" Target="https://www.mathworks.com/help/matlab/matlab_external/accessing-elements-in-python-container-types.html" TargetMode="External"/><Relationship Id="rId9" Type="http://schemas.openxmlformats.org/officeDocument/2006/relationships/image" Target="../media/image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mathworks.com/help/matlab/call-python-libraries.html" TargetMode="External"/><Relationship Id="rId7" Type="http://schemas.openxmlformats.org/officeDocument/2006/relationships/hyperlink" Target="https://github.com/mathworks/matlab-with-python" TargetMode="External"/><Relationship Id="rId2" Type="http://schemas.openxmlformats.org/officeDocument/2006/relationships/hyperlink" Target="https://www.mathworks.com/products/matlab/matlab-and-python.html" TargetMode="External"/><Relationship Id="rId1" Type="http://schemas.openxmlformats.org/officeDocument/2006/relationships/slideLayout" Target="../slideLayouts/slideLayout2.xml"/><Relationship Id="rId6" Type="http://schemas.openxmlformats.org/officeDocument/2006/relationships/hyperlink" Target="https://www.mathworks.com/help/matlab/python-data-types.html" TargetMode="External"/><Relationship Id="rId5" Type="http://schemas.openxmlformats.org/officeDocument/2006/relationships/hyperlink" Target="https://www.mathworks.com/help/compiler_sdk/python_packages.html" TargetMode="External"/><Relationship Id="rId4" Type="http://schemas.openxmlformats.org/officeDocument/2006/relationships/hyperlink" Target="https://www.mathworks.com/help/matlab/matlab-engine-for-python.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18.png"/><Relationship Id="rId4" Type="http://schemas.openxmlformats.org/officeDocument/2006/relationships/image" Target="../media/image17.gi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hyperlink" Target="https://in.mathworks.com/company/user_stories/bosch-designs-and-implements-a-lidar-point-cloud-classifier-with-matlab-and-deep-learning-toolbox.html?s_tid=srchtitle_customer_stories_1_pytorch"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33.png"/><Relationship Id="rId1" Type="http://schemas.openxmlformats.org/officeDocument/2006/relationships/slideLayout" Target="../slideLayouts/slideLayout3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image" Target="../media/image38.jpe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sv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6.png"/><Relationship Id="rId1" Type="http://schemas.openxmlformats.org/officeDocument/2006/relationships/slideLayout" Target="../slideLayouts/slideLayout31.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6.png"/><Relationship Id="rId1" Type="http://schemas.openxmlformats.org/officeDocument/2006/relationships/slideLayout" Target="../slideLayouts/slideLayout31.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B19FFCD-6769-724A-AF73-5866DC113C7C}"/>
              </a:ext>
            </a:extLst>
          </p:cNvPr>
          <p:cNvPicPr>
            <a:picLocks noChangeAspect="1"/>
          </p:cNvPicPr>
          <p:nvPr/>
        </p:nvPicPr>
        <p:blipFill>
          <a:blip r:embed="rId3"/>
          <a:srcRect/>
          <a:stretch/>
        </p:blipFill>
        <p:spPr>
          <a:xfrm>
            <a:off x="-5313" y="-7152"/>
            <a:ext cx="12192000" cy="6865152"/>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530996C9-CA8D-194A-9D95-99CC02AF7971}"/>
              </a:ext>
            </a:extLst>
          </p:cNvPr>
          <p:cNvPicPr>
            <a:picLocks noChangeAspect="1"/>
          </p:cNvPicPr>
          <p:nvPr/>
        </p:nvPicPr>
        <p:blipFill>
          <a:blip r:embed="rId4"/>
          <a:stretch>
            <a:fillRect/>
          </a:stretch>
        </p:blipFill>
        <p:spPr>
          <a:xfrm>
            <a:off x="295334" y="5902223"/>
            <a:ext cx="1703220" cy="381850"/>
          </a:xfrm>
          <a:prstGeom prst="rect">
            <a:avLst/>
          </a:prstGeom>
        </p:spPr>
      </p:pic>
      <p:grpSp>
        <p:nvGrpSpPr>
          <p:cNvPr id="2" name="Group 1">
            <a:extLst>
              <a:ext uri="{FF2B5EF4-FFF2-40B4-BE49-F238E27FC236}">
                <a16:creationId xmlns:a16="http://schemas.microsoft.com/office/drawing/2014/main" id="{CD28367F-B2A6-E871-47FC-C2ECDA20DE3A}"/>
              </a:ext>
            </a:extLst>
          </p:cNvPr>
          <p:cNvGrpSpPr/>
          <p:nvPr/>
        </p:nvGrpSpPr>
        <p:grpSpPr>
          <a:xfrm>
            <a:off x="3909751" y="2515291"/>
            <a:ext cx="3585423" cy="1827418"/>
            <a:chOff x="3869795" y="2704745"/>
            <a:chExt cx="3585423" cy="1827418"/>
          </a:xfrm>
        </p:grpSpPr>
        <p:sp>
          <p:nvSpPr>
            <p:cNvPr id="6" name="TextBox 5">
              <a:extLst>
                <a:ext uri="{FF2B5EF4-FFF2-40B4-BE49-F238E27FC236}">
                  <a16:creationId xmlns:a16="http://schemas.microsoft.com/office/drawing/2014/main" id="{8C6FDAEE-249C-6946-AE2C-B0D33DFB2AA2}"/>
                </a:ext>
              </a:extLst>
            </p:cNvPr>
            <p:cNvSpPr txBox="1"/>
            <p:nvPr/>
          </p:nvSpPr>
          <p:spPr>
            <a:xfrm>
              <a:off x="3869796" y="4085887"/>
              <a:ext cx="3585422" cy="446276"/>
            </a:xfrm>
            <a:prstGeom prst="rect">
              <a:avLst/>
            </a:prstGeom>
            <a:noFill/>
          </p:spPr>
          <p:txBody>
            <a:bodyPr wrap="square" lIns="91440" tIns="45720" rIns="91440" bIns="91440" rtlCol="0" anchor="t">
              <a:spAutoFit/>
            </a:bodyPr>
            <a:lstStyle/>
            <a:p>
              <a:pPr marL="0" marR="0" lvl="0" indent="0" algn="ctr" defTabSz="914400" rtl="0" eaLnBrk="1" fontAlgn="auto" latinLnBrk="0" hangingPunct="1">
                <a:lnSpc>
                  <a:spcPct val="100000"/>
                </a:lnSpc>
                <a:spcBef>
                  <a:spcPts val="0"/>
                </a:spcBef>
                <a:spcAft>
                  <a:spcPts val="180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a:ea typeface="+mn-ea"/>
                  <a:cs typeface="Arial"/>
                </a:rPr>
                <a:t>MATLAB with Python</a:t>
              </a:r>
            </a:p>
          </p:txBody>
        </p:sp>
        <p:pic>
          <p:nvPicPr>
            <p:cNvPr id="18" name="Graphic 17">
              <a:extLst>
                <a:ext uri="{FF2B5EF4-FFF2-40B4-BE49-F238E27FC236}">
                  <a16:creationId xmlns:a16="http://schemas.microsoft.com/office/drawing/2014/main" id="{86D821A5-9912-4543-997B-4FAA46D31C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9795" y="2704747"/>
              <a:ext cx="1190625" cy="1038225"/>
            </a:xfrm>
            <a:prstGeom prst="rect">
              <a:avLst/>
            </a:prstGeom>
          </p:spPr>
        </p:pic>
        <p:sp>
          <p:nvSpPr>
            <p:cNvPr id="19" name="TextBox 18">
              <a:extLst>
                <a:ext uri="{FF2B5EF4-FFF2-40B4-BE49-F238E27FC236}">
                  <a16:creationId xmlns:a16="http://schemas.microsoft.com/office/drawing/2014/main" id="{47F043A9-7C86-4D4D-8828-A40F06D9B7DE}"/>
                </a:ext>
              </a:extLst>
            </p:cNvPr>
            <p:cNvSpPr txBox="1"/>
            <p:nvPr/>
          </p:nvSpPr>
          <p:spPr>
            <a:xfrm>
              <a:off x="5381963" y="2808360"/>
              <a:ext cx="59285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a:ea typeface="+mn-ea"/>
                  <a:cs typeface="Arial"/>
                </a:rPr>
                <a:t>+</a:t>
              </a:r>
              <a:endParaRPr kumimoji="0" lang="en-US" sz="4800" b="0" i="0" u="none" strike="noStrike" kern="1200" cap="none" spc="0" normalizeH="0" baseline="0" noProof="0" dirty="0">
                <a:ln>
                  <a:noFill/>
                </a:ln>
                <a:solidFill>
                  <a:prstClr val="black"/>
                </a:solidFill>
                <a:effectLst/>
                <a:uLnTx/>
                <a:uFillTx/>
                <a:latin typeface="Arial"/>
                <a:ea typeface="+mn-ea"/>
                <a:cs typeface="+mn-cs"/>
              </a:endParaRPr>
            </a:p>
          </p:txBody>
        </p:sp>
        <p:pic>
          <p:nvPicPr>
            <p:cNvPr id="22" name="Picture 21" descr="Icon&#10;&#10;Description automatically generated">
              <a:extLst>
                <a:ext uri="{FF2B5EF4-FFF2-40B4-BE49-F238E27FC236}">
                  <a16:creationId xmlns:a16="http://schemas.microsoft.com/office/drawing/2014/main" id="{6C6A3E1E-9220-4E93-8754-8549FC6026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6363" y="2704745"/>
              <a:ext cx="1038226" cy="1038226"/>
            </a:xfrm>
            <a:prstGeom prst="rect">
              <a:avLst/>
            </a:prstGeom>
          </p:spPr>
        </p:pic>
      </p:grpSp>
    </p:spTree>
    <p:extLst>
      <p:ext uri="{BB962C8B-B14F-4D97-AF65-F5344CB8AC3E}">
        <p14:creationId xmlns:p14="http://schemas.microsoft.com/office/powerpoint/2010/main" val="3964506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A2C25A6-DEED-4D54-A203-D2096FD01D5B}"/>
              </a:ext>
            </a:extLst>
          </p:cNvPr>
          <p:cNvGrpSpPr/>
          <p:nvPr/>
        </p:nvGrpSpPr>
        <p:grpSpPr>
          <a:xfrm>
            <a:off x="1495546" y="1402448"/>
            <a:ext cx="9200917" cy="4484437"/>
            <a:chOff x="1495546" y="1402448"/>
            <a:chExt cx="9200917" cy="4484437"/>
          </a:xfrm>
        </p:grpSpPr>
        <p:sp>
          <p:nvSpPr>
            <p:cNvPr id="3" name="TextBox 2">
              <a:extLst>
                <a:ext uri="{FF2B5EF4-FFF2-40B4-BE49-F238E27FC236}">
                  <a16:creationId xmlns:a16="http://schemas.microsoft.com/office/drawing/2014/main" id="{3206F8EC-C03C-48D0-9AFB-59F6775B1019}"/>
                </a:ext>
              </a:extLst>
            </p:cNvPr>
            <p:cNvSpPr txBox="1"/>
            <p:nvPr/>
          </p:nvSpPr>
          <p:spPr>
            <a:xfrm>
              <a:off x="1495546" y="4871222"/>
              <a:ext cx="9200917" cy="1015663"/>
            </a:xfrm>
            <a:prstGeom prst="rect">
              <a:avLst/>
            </a:prstGeom>
            <a:noFill/>
          </p:spPr>
          <p:txBody>
            <a:bodyPr wrap="none" rtlCol="0">
              <a:spAutoFit/>
            </a:bodyPr>
            <a:lstStyle/>
            <a:p>
              <a:pPr algn="ctr"/>
              <a:r>
                <a:rPr lang="en-US" sz="6000" b="1">
                  <a:solidFill>
                    <a:schemeClr val="bg1"/>
                  </a:solidFill>
                  <a:latin typeface="Futura Std Book" panose="020B0502020204020303" pitchFamily="34" charset="0"/>
                  <a:cs typeface="Calibri" panose="020F0502020204030204" pitchFamily="34" charset="0"/>
                </a:rPr>
                <a:t>Call Python from MATLAB</a:t>
              </a:r>
            </a:p>
          </p:txBody>
        </p:sp>
        <p:grpSp>
          <p:nvGrpSpPr>
            <p:cNvPr id="4" name="Group 3">
              <a:extLst>
                <a:ext uri="{FF2B5EF4-FFF2-40B4-BE49-F238E27FC236}">
                  <a16:creationId xmlns:a16="http://schemas.microsoft.com/office/drawing/2014/main" id="{E5DA1DB9-BC29-4F3A-9A2E-CC57094CCAFA}"/>
                </a:ext>
              </a:extLst>
            </p:cNvPr>
            <p:cNvGrpSpPr/>
            <p:nvPr/>
          </p:nvGrpSpPr>
          <p:grpSpPr>
            <a:xfrm>
              <a:off x="4959033" y="2503201"/>
              <a:ext cx="2273933" cy="1851598"/>
              <a:chOff x="5556331" y="2608873"/>
              <a:chExt cx="2273933" cy="1851598"/>
            </a:xfrm>
          </p:grpSpPr>
          <p:pic>
            <p:nvPicPr>
              <p:cNvPr id="6" name="Picture 5">
                <a:extLst>
                  <a:ext uri="{FF2B5EF4-FFF2-40B4-BE49-F238E27FC236}">
                    <a16:creationId xmlns:a16="http://schemas.microsoft.com/office/drawing/2014/main" id="{76092949-3C6F-426D-8DC2-DFBAC1F86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6331" y="2608873"/>
                <a:ext cx="2273933" cy="1851598"/>
              </a:xfrm>
              <a:prstGeom prst="rect">
                <a:avLst/>
              </a:prstGeom>
            </p:spPr>
          </p:pic>
          <p:pic>
            <p:nvPicPr>
              <p:cNvPr id="7" name="Picture 6">
                <a:extLst>
                  <a:ext uri="{FF2B5EF4-FFF2-40B4-BE49-F238E27FC236}">
                    <a16:creationId xmlns:a16="http://schemas.microsoft.com/office/drawing/2014/main" id="{BA405359-EFB1-4416-96A9-1649B1EDFF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4049" y="2892410"/>
                <a:ext cx="998496" cy="843494"/>
              </a:xfrm>
              <a:prstGeom prst="rect">
                <a:avLst/>
              </a:prstGeom>
            </p:spPr>
          </p:pic>
        </p:grpSp>
        <p:pic>
          <p:nvPicPr>
            <p:cNvPr id="10" name="Picture 9" descr="Icon&#10;&#10;Description automatically generated">
              <a:extLst>
                <a:ext uri="{FF2B5EF4-FFF2-40B4-BE49-F238E27FC236}">
                  <a16:creationId xmlns:a16="http://schemas.microsoft.com/office/drawing/2014/main" id="{B29E6493-2C2A-4035-9D5B-709E77642B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1664" y="1402448"/>
              <a:ext cx="1168660" cy="1168660"/>
            </a:xfrm>
            <a:prstGeom prst="rect">
              <a:avLst/>
            </a:prstGeom>
          </p:spPr>
        </p:pic>
        <p:pic>
          <p:nvPicPr>
            <p:cNvPr id="11" name="Picture 10" descr="Icon&#10;&#10;Description automatically generated">
              <a:extLst>
                <a:ext uri="{FF2B5EF4-FFF2-40B4-BE49-F238E27FC236}">
                  <a16:creationId xmlns:a16="http://schemas.microsoft.com/office/drawing/2014/main" id="{DAD1ACD7-9391-481A-B5BE-13D858CA4F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1675" y="1403929"/>
              <a:ext cx="1168660" cy="1168660"/>
            </a:xfrm>
            <a:prstGeom prst="rect">
              <a:avLst/>
            </a:prstGeom>
          </p:spPr>
        </p:pic>
        <p:pic>
          <p:nvPicPr>
            <p:cNvPr id="12" name="Graphic 11" descr="Line arrow Clockwise curve">
              <a:extLst>
                <a:ext uri="{FF2B5EF4-FFF2-40B4-BE49-F238E27FC236}">
                  <a16:creationId xmlns:a16="http://schemas.microsoft.com/office/drawing/2014/main" id="{2B95D503-B663-435D-985B-BBF28071CD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987602">
              <a:off x="4528920" y="1704391"/>
              <a:ext cx="914400" cy="914400"/>
            </a:xfrm>
            <a:prstGeom prst="rect">
              <a:avLst/>
            </a:prstGeom>
          </p:spPr>
        </p:pic>
        <p:pic>
          <p:nvPicPr>
            <p:cNvPr id="13" name="Graphic 12" descr="Line arrow Clockwise curve">
              <a:extLst>
                <a:ext uri="{FF2B5EF4-FFF2-40B4-BE49-F238E27FC236}">
                  <a16:creationId xmlns:a16="http://schemas.microsoft.com/office/drawing/2014/main" id="{DDD6FC19-65E5-4821-947D-FC02B6721F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612398" flipH="1">
              <a:off x="6695994" y="1706582"/>
              <a:ext cx="914400" cy="914400"/>
            </a:xfrm>
            <a:prstGeom prst="rect">
              <a:avLst/>
            </a:prstGeom>
          </p:spPr>
        </p:pic>
      </p:grpSp>
    </p:spTree>
    <p:extLst>
      <p:ext uri="{BB962C8B-B14F-4D97-AF65-F5344CB8AC3E}">
        <p14:creationId xmlns:p14="http://schemas.microsoft.com/office/powerpoint/2010/main" val="814123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BFB76CE-36B2-4EA7-8E75-CF0B89C2F8E2}"/>
              </a:ext>
            </a:extLst>
          </p:cNvPr>
          <p:cNvGrpSpPr/>
          <p:nvPr/>
        </p:nvGrpSpPr>
        <p:grpSpPr>
          <a:xfrm>
            <a:off x="1495548" y="1458676"/>
            <a:ext cx="9200917" cy="4428209"/>
            <a:chOff x="1495548" y="1458676"/>
            <a:chExt cx="9200917" cy="4428209"/>
          </a:xfrm>
        </p:grpSpPr>
        <p:grpSp>
          <p:nvGrpSpPr>
            <p:cNvPr id="8" name="Group 7">
              <a:extLst>
                <a:ext uri="{FF2B5EF4-FFF2-40B4-BE49-F238E27FC236}">
                  <a16:creationId xmlns:a16="http://schemas.microsoft.com/office/drawing/2014/main" id="{0A2C25A6-DEED-4D54-A203-D2096FD01D5B}"/>
                </a:ext>
              </a:extLst>
            </p:cNvPr>
            <p:cNvGrpSpPr/>
            <p:nvPr/>
          </p:nvGrpSpPr>
          <p:grpSpPr>
            <a:xfrm>
              <a:off x="1495548" y="1458676"/>
              <a:ext cx="9200917" cy="4428209"/>
              <a:chOff x="1495548" y="1458676"/>
              <a:chExt cx="9200917" cy="4428209"/>
            </a:xfrm>
          </p:grpSpPr>
          <p:sp>
            <p:nvSpPr>
              <p:cNvPr id="3" name="TextBox 2">
                <a:extLst>
                  <a:ext uri="{FF2B5EF4-FFF2-40B4-BE49-F238E27FC236}">
                    <a16:creationId xmlns:a16="http://schemas.microsoft.com/office/drawing/2014/main" id="{3206F8EC-C03C-48D0-9AFB-59F6775B1019}"/>
                  </a:ext>
                </a:extLst>
              </p:cNvPr>
              <p:cNvSpPr txBox="1"/>
              <p:nvPr/>
            </p:nvSpPr>
            <p:spPr>
              <a:xfrm>
                <a:off x="1495548" y="4871222"/>
                <a:ext cx="9200917" cy="1015663"/>
              </a:xfrm>
              <a:prstGeom prst="rect">
                <a:avLst/>
              </a:prstGeom>
              <a:noFill/>
            </p:spPr>
            <p:txBody>
              <a:bodyPr wrap="none" rtlCol="0">
                <a:spAutoFit/>
              </a:bodyPr>
              <a:lstStyle/>
              <a:p>
                <a:pPr algn="ctr"/>
                <a:r>
                  <a:rPr lang="en-US" sz="6000" b="1">
                    <a:solidFill>
                      <a:schemeClr val="bg1"/>
                    </a:solidFill>
                    <a:latin typeface="Futura Std Book" panose="020B0502020204020303" pitchFamily="34" charset="0"/>
                    <a:cs typeface="Calibri" panose="020F0502020204030204" pitchFamily="34" charset="0"/>
                  </a:rPr>
                  <a:t>Call MATLAB from Python</a:t>
                </a:r>
              </a:p>
            </p:txBody>
          </p:sp>
          <p:grpSp>
            <p:nvGrpSpPr>
              <p:cNvPr id="4" name="Group 3">
                <a:extLst>
                  <a:ext uri="{FF2B5EF4-FFF2-40B4-BE49-F238E27FC236}">
                    <a16:creationId xmlns:a16="http://schemas.microsoft.com/office/drawing/2014/main" id="{E5DA1DB9-BC29-4F3A-9A2E-CC57094CCAFA}"/>
                  </a:ext>
                </a:extLst>
              </p:cNvPr>
              <p:cNvGrpSpPr/>
              <p:nvPr/>
            </p:nvGrpSpPr>
            <p:grpSpPr>
              <a:xfrm>
                <a:off x="4959033" y="1458676"/>
                <a:ext cx="4043445" cy="2896123"/>
                <a:chOff x="5556331" y="1564348"/>
                <a:chExt cx="4043445" cy="2896123"/>
              </a:xfrm>
            </p:grpSpPr>
            <p:pic>
              <p:nvPicPr>
                <p:cNvPr id="6" name="Picture 5">
                  <a:extLst>
                    <a:ext uri="{FF2B5EF4-FFF2-40B4-BE49-F238E27FC236}">
                      <a16:creationId xmlns:a16="http://schemas.microsoft.com/office/drawing/2014/main" id="{76092949-3C6F-426D-8DC2-DFBAC1F86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6331" y="2608873"/>
                  <a:ext cx="2273933" cy="1851598"/>
                </a:xfrm>
                <a:prstGeom prst="rect">
                  <a:avLst/>
                </a:prstGeom>
              </p:spPr>
            </p:pic>
            <p:pic>
              <p:nvPicPr>
                <p:cNvPr id="7" name="Picture 6">
                  <a:extLst>
                    <a:ext uri="{FF2B5EF4-FFF2-40B4-BE49-F238E27FC236}">
                      <a16:creationId xmlns:a16="http://schemas.microsoft.com/office/drawing/2014/main" id="{BA405359-EFB1-4416-96A9-1649B1EDFF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9482" y="1564348"/>
                  <a:ext cx="1250294" cy="1056204"/>
                </a:xfrm>
                <a:prstGeom prst="rect">
                  <a:avLst/>
                </a:prstGeom>
              </p:spPr>
            </p:pic>
          </p:grpSp>
          <p:pic>
            <p:nvPicPr>
              <p:cNvPr id="11" name="Picture 10" descr="Icon&#10;&#10;Description automatically generated">
                <a:extLst>
                  <a:ext uri="{FF2B5EF4-FFF2-40B4-BE49-F238E27FC236}">
                    <a16:creationId xmlns:a16="http://schemas.microsoft.com/office/drawing/2014/main" id="{DAD1ACD7-9391-481A-B5BE-13D858CA4F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8792" y="2829570"/>
                <a:ext cx="743446" cy="743446"/>
              </a:xfrm>
              <a:prstGeom prst="rect">
                <a:avLst/>
              </a:prstGeom>
            </p:spPr>
          </p:pic>
          <p:pic>
            <p:nvPicPr>
              <p:cNvPr id="12" name="Graphic 11" descr="Line arrow Clockwise curve">
                <a:extLst>
                  <a:ext uri="{FF2B5EF4-FFF2-40B4-BE49-F238E27FC236}">
                    <a16:creationId xmlns:a16="http://schemas.microsoft.com/office/drawing/2014/main" id="{2B95D503-B663-435D-985B-BBF28071CD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987602">
                <a:off x="4528920" y="1704391"/>
                <a:ext cx="914400" cy="914400"/>
              </a:xfrm>
              <a:prstGeom prst="rect">
                <a:avLst/>
              </a:prstGeom>
            </p:spPr>
          </p:pic>
          <p:pic>
            <p:nvPicPr>
              <p:cNvPr id="13" name="Graphic 12" descr="Line arrow Clockwise curve">
                <a:extLst>
                  <a:ext uri="{FF2B5EF4-FFF2-40B4-BE49-F238E27FC236}">
                    <a16:creationId xmlns:a16="http://schemas.microsoft.com/office/drawing/2014/main" id="{DDD6FC19-65E5-4821-947D-FC02B6721F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612398" flipH="1">
                <a:off x="6695994" y="1706582"/>
                <a:ext cx="914400" cy="914400"/>
              </a:xfrm>
              <a:prstGeom prst="rect">
                <a:avLst/>
              </a:prstGeom>
            </p:spPr>
          </p:pic>
        </p:grpSp>
        <p:pic>
          <p:nvPicPr>
            <p:cNvPr id="14" name="Picture 13">
              <a:extLst>
                <a:ext uri="{FF2B5EF4-FFF2-40B4-BE49-F238E27FC236}">
                  <a16:creationId xmlns:a16="http://schemas.microsoft.com/office/drawing/2014/main" id="{D97A242C-1352-427C-8A8F-054C24BFB5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6836" y="1458676"/>
              <a:ext cx="1250294" cy="1056204"/>
            </a:xfrm>
            <a:prstGeom prst="rect">
              <a:avLst/>
            </a:prstGeom>
          </p:spPr>
        </p:pic>
      </p:grpSp>
    </p:spTree>
    <p:extLst>
      <p:ext uri="{BB962C8B-B14F-4D97-AF65-F5344CB8AC3E}">
        <p14:creationId xmlns:p14="http://schemas.microsoft.com/office/powerpoint/2010/main" val="2182300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7C28B-2453-D951-EE68-02376A02DA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73C6F1-6F3B-0A8E-CF56-BE3698CCA81C}"/>
              </a:ext>
            </a:extLst>
          </p:cNvPr>
          <p:cNvSpPr>
            <a:spLocks noGrp="1"/>
          </p:cNvSpPr>
          <p:nvPr>
            <p:ph type="title"/>
          </p:nvPr>
        </p:nvSpPr>
        <p:spPr/>
        <p:txBody>
          <a:bodyPr/>
          <a:lstStyle/>
          <a:p>
            <a:r>
              <a:rPr lang="en-US"/>
              <a:t>Call MATLAB from Python</a:t>
            </a:r>
            <a:br>
              <a:rPr lang="en-US"/>
            </a:br>
            <a:r>
              <a:rPr lang="en-US" sz="2800" b="0" i="0">
                <a:solidFill>
                  <a:srgbClr val="D27809"/>
                </a:solidFill>
                <a:ea typeface="+mj-ea"/>
              </a:rPr>
              <a:t>MATLAB Engine API</a:t>
            </a:r>
            <a:endParaRPr lang="en-US"/>
          </a:p>
        </p:txBody>
      </p:sp>
      <p:sp>
        <p:nvSpPr>
          <p:cNvPr id="6" name="Content Placeholder 5">
            <a:extLst>
              <a:ext uri="{FF2B5EF4-FFF2-40B4-BE49-F238E27FC236}">
                <a16:creationId xmlns:a16="http://schemas.microsoft.com/office/drawing/2014/main" id="{8EDC4EEA-38A3-3046-4C6F-F9E5D3BDFECA}"/>
              </a:ext>
            </a:extLst>
          </p:cNvPr>
          <p:cNvSpPr>
            <a:spLocks noGrp="1"/>
          </p:cNvSpPr>
          <p:nvPr>
            <p:ph idx="1"/>
          </p:nvPr>
        </p:nvSpPr>
        <p:spPr/>
        <p:txBody>
          <a:bodyPr/>
          <a:lstStyle/>
          <a:p>
            <a:r>
              <a:rPr lang="en-US" dirty="0"/>
              <a:t>Install MATLAB Engine API for Python (from </a:t>
            </a:r>
            <a:r>
              <a:rPr lang="en-US" dirty="0" err="1"/>
              <a:t>PyPI</a:t>
            </a:r>
            <a:r>
              <a:rPr lang="en-US" dirty="0"/>
              <a:t>)</a:t>
            </a:r>
          </a:p>
          <a:p>
            <a:pPr marL="458340" lvl="1" indent="0">
              <a:buNone/>
            </a:pPr>
            <a:r>
              <a:rPr lang="en-US" b="0" dirty="0">
                <a:solidFill>
                  <a:schemeClr val="accent5"/>
                </a:solidFill>
                <a:effectLst/>
                <a:latin typeface="Consolas" panose="020B0609020204030204" pitchFamily="49" charset="0"/>
              </a:rPr>
              <a:t>$ pip install </a:t>
            </a:r>
            <a:r>
              <a:rPr lang="en-US" b="0" dirty="0" err="1">
                <a:solidFill>
                  <a:schemeClr val="accent5"/>
                </a:solidFill>
                <a:effectLst/>
                <a:latin typeface="Consolas" panose="020B0609020204030204" pitchFamily="49" charset="0"/>
              </a:rPr>
              <a:t>matlabengine</a:t>
            </a:r>
            <a:endParaRPr lang="en-US" dirty="0">
              <a:solidFill>
                <a:schemeClr val="accent5"/>
              </a:solidFill>
            </a:endParaRPr>
          </a:p>
          <a:p>
            <a:pPr lvl="1"/>
            <a:endParaRPr lang="en-US" dirty="0"/>
          </a:p>
          <a:p>
            <a:r>
              <a:rPr lang="en-US" dirty="0"/>
              <a:t>Start a MATLAB process</a:t>
            </a:r>
          </a:p>
          <a:p>
            <a:pPr marL="458340" lvl="1" indent="0">
              <a:buNone/>
            </a:pPr>
            <a:r>
              <a:rPr lang="en-US" b="0" dirty="0">
                <a:solidFill>
                  <a:schemeClr val="accent5"/>
                </a:solidFill>
                <a:effectLst/>
                <a:latin typeface="Consolas" panose="020B0609020204030204" pitchFamily="49" charset="0"/>
              </a:rPr>
              <a:t>&gt;&gt;&gt; </a:t>
            </a:r>
            <a:r>
              <a:rPr lang="en-US" b="0" dirty="0">
                <a:solidFill>
                  <a:srgbClr val="00A9E0"/>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chemeClr val="accent5"/>
                </a:solidFill>
                <a:effectLst/>
                <a:latin typeface="Consolas" panose="020B0609020204030204" pitchFamily="49" charset="0"/>
              </a:rPr>
              <a:t>matlab.engine</a:t>
            </a:r>
            <a:endParaRPr lang="en-US" b="0" dirty="0">
              <a:solidFill>
                <a:schemeClr val="accent5"/>
              </a:solidFill>
              <a:effectLst/>
              <a:latin typeface="Consolas" panose="020B0609020204030204" pitchFamily="49" charset="0"/>
            </a:endParaRPr>
          </a:p>
          <a:p>
            <a:pPr marL="458340" lvl="1" indent="0">
              <a:buNone/>
            </a:pPr>
            <a:r>
              <a:rPr lang="en-US" b="0" dirty="0">
                <a:solidFill>
                  <a:schemeClr val="accent5"/>
                </a:solidFill>
                <a:effectLst/>
                <a:latin typeface="Consolas" panose="020B0609020204030204" pitchFamily="49" charset="0"/>
              </a:rPr>
              <a:t>&gt;&gt;&gt; m = </a:t>
            </a:r>
            <a:r>
              <a:rPr lang="en-US" b="0" dirty="0" err="1">
                <a:solidFill>
                  <a:schemeClr val="accent5"/>
                </a:solidFill>
                <a:effectLst/>
                <a:latin typeface="Consolas" panose="020B0609020204030204" pitchFamily="49" charset="0"/>
              </a:rPr>
              <a:t>matlab.engine.start_matlab</a:t>
            </a:r>
            <a:r>
              <a:rPr lang="en-US" b="0" dirty="0">
                <a:solidFill>
                  <a:schemeClr val="accent5"/>
                </a:solidFill>
                <a:effectLst/>
                <a:latin typeface="Consolas" panose="020B0609020204030204" pitchFamily="49" charset="0"/>
              </a:rPr>
              <a:t>()</a:t>
            </a:r>
            <a:endParaRPr lang="en-US" dirty="0">
              <a:solidFill>
                <a:schemeClr val="accent5"/>
              </a:solidFill>
            </a:endParaRPr>
          </a:p>
          <a:p>
            <a:pPr lvl="1"/>
            <a:endParaRPr lang="en-US" dirty="0"/>
          </a:p>
          <a:p>
            <a:r>
              <a:rPr lang="en-US" dirty="0"/>
              <a:t>Call MATLAB functions</a:t>
            </a:r>
          </a:p>
          <a:p>
            <a:pPr marL="458340" lvl="1" indent="0">
              <a:buNone/>
            </a:pPr>
            <a:r>
              <a:rPr lang="en-US" b="0" dirty="0">
                <a:solidFill>
                  <a:schemeClr val="accent5"/>
                </a:solidFill>
                <a:effectLst/>
                <a:latin typeface="Consolas" panose="020B0609020204030204" pitchFamily="49" charset="0"/>
              </a:rPr>
              <a:t>&gt;&gt;&gt; x = </a:t>
            </a:r>
            <a:r>
              <a:rPr lang="en-US" b="0" dirty="0" err="1">
                <a:solidFill>
                  <a:schemeClr val="accent5"/>
                </a:solidFill>
                <a:effectLst/>
                <a:latin typeface="Consolas" panose="020B0609020204030204" pitchFamily="49" charset="0"/>
              </a:rPr>
              <a:t>m.sqrt</a:t>
            </a:r>
            <a:r>
              <a:rPr lang="en-US" b="0" dirty="0">
                <a:solidFill>
                  <a:schemeClr val="accent5"/>
                </a:solidFill>
                <a:effectLst/>
                <a:latin typeface="Consolas" panose="020B0609020204030204" pitchFamily="49" charset="0"/>
              </a:rPr>
              <a:t>(</a:t>
            </a:r>
            <a:r>
              <a:rPr lang="en-US" b="0" dirty="0">
                <a:solidFill>
                  <a:srgbClr val="098658"/>
                </a:solidFill>
                <a:effectLst/>
                <a:latin typeface="Consolas" panose="020B0609020204030204" pitchFamily="49" charset="0"/>
              </a:rPr>
              <a:t>42</a:t>
            </a:r>
            <a:r>
              <a:rPr lang="en-US" b="0" dirty="0">
                <a:solidFill>
                  <a:schemeClr val="accent5"/>
                </a:solidFill>
                <a:effectLst/>
                <a:latin typeface="Consolas" panose="020B0609020204030204" pitchFamily="49" charset="0"/>
              </a:rPr>
              <a:t>.</a:t>
            </a:r>
            <a:r>
              <a:rPr lang="en-US" dirty="0">
                <a:solidFill>
                  <a:srgbClr val="098658"/>
                </a:solidFill>
                <a:latin typeface="Consolas" panose="020B0609020204030204" pitchFamily="49" charset="0"/>
              </a:rPr>
              <a:t>0</a:t>
            </a:r>
            <a:r>
              <a:rPr lang="en-US" b="0" dirty="0">
                <a:solidFill>
                  <a:schemeClr val="accent5"/>
                </a:solidFill>
                <a:effectLst/>
                <a:latin typeface="Consolas" panose="020B0609020204030204" pitchFamily="49" charset="0"/>
              </a:rPr>
              <a:t>)</a:t>
            </a:r>
          </a:p>
          <a:p>
            <a:pPr marL="458340" lvl="1" indent="0">
              <a:buNone/>
            </a:pPr>
            <a:endParaRPr lang="en-US" dirty="0"/>
          </a:p>
        </p:txBody>
      </p:sp>
      <p:pic>
        <p:nvPicPr>
          <p:cNvPr id="12" name="Picture 11">
            <a:extLst>
              <a:ext uri="{FF2B5EF4-FFF2-40B4-BE49-F238E27FC236}">
                <a16:creationId xmlns:a16="http://schemas.microsoft.com/office/drawing/2014/main" id="{F5C11C5E-3AD4-102A-5B67-F569D7F54E1C}"/>
              </a:ext>
            </a:extLst>
          </p:cNvPr>
          <p:cNvPicPr>
            <a:picLocks noChangeAspect="1"/>
          </p:cNvPicPr>
          <p:nvPr/>
        </p:nvPicPr>
        <p:blipFill>
          <a:blip r:embed="rId3"/>
          <a:stretch>
            <a:fillRect/>
          </a:stretch>
        </p:blipFill>
        <p:spPr>
          <a:xfrm>
            <a:off x="10037257" y="387993"/>
            <a:ext cx="1921149" cy="1330026"/>
          </a:xfrm>
          <a:prstGeom prst="rect">
            <a:avLst/>
          </a:prstGeom>
        </p:spPr>
      </p:pic>
    </p:spTree>
    <p:extLst>
      <p:ext uri="{BB962C8B-B14F-4D97-AF65-F5344CB8AC3E}">
        <p14:creationId xmlns:p14="http://schemas.microsoft.com/office/powerpoint/2010/main" val="3812995915"/>
      </p:ext>
    </p:extLst>
  </p:cSld>
  <p:clrMapOvr>
    <a:masterClrMapping/>
  </p:clrMapOvr>
  <mc:AlternateContent xmlns:mc="http://schemas.openxmlformats.org/markup-compatibility/2006" xmlns:p14="http://schemas.microsoft.com/office/powerpoint/2010/main">
    <mc:Choice Requires="p14">
      <p:transition spd="slow" p14:dur="2000" advTm="43960"/>
    </mc:Choice>
    <mc:Fallback xmlns="">
      <p:transition spd="slow" advTm="4396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2CC758-008A-8EDB-7B66-BF39998DC83E}"/>
              </a:ext>
            </a:extLst>
          </p:cNvPr>
          <p:cNvPicPr>
            <a:picLocks noGrp="1" noChangeAspect="1"/>
          </p:cNvPicPr>
          <p:nvPr>
            <p:ph idx="1"/>
          </p:nvPr>
        </p:nvPicPr>
        <p:blipFill>
          <a:blip r:embed="rId2"/>
          <a:stretch>
            <a:fillRect/>
          </a:stretch>
        </p:blipFill>
        <p:spPr>
          <a:xfrm>
            <a:off x="1084431" y="954087"/>
            <a:ext cx="10023138" cy="5324793"/>
          </a:xfrm>
        </p:spPr>
      </p:pic>
    </p:spTree>
    <p:extLst>
      <p:ext uri="{BB962C8B-B14F-4D97-AF65-F5344CB8AC3E}">
        <p14:creationId xmlns:p14="http://schemas.microsoft.com/office/powerpoint/2010/main" val="3995773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BFB76CE-36B2-4EA7-8E75-CF0B89C2F8E2}"/>
              </a:ext>
            </a:extLst>
          </p:cNvPr>
          <p:cNvGrpSpPr/>
          <p:nvPr/>
        </p:nvGrpSpPr>
        <p:grpSpPr>
          <a:xfrm>
            <a:off x="2124826" y="1458676"/>
            <a:ext cx="7942367" cy="4428209"/>
            <a:chOff x="2124826" y="1458676"/>
            <a:chExt cx="7942367" cy="4428209"/>
          </a:xfrm>
        </p:grpSpPr>
        <p:grpSp>
          <p:nvGrpSpPr>
            <p:cNvPr id="8" name="Group 7">
              <a:extLst>
                <a:ext uri="{FF2B5EF4-FFF2-40B4-BE49-F238E27FC236}">
                  <a16:creationId xmlns:a16="http://schemas.microsoft.com/office/drawing/2014/main" id="{0A2C25A6-DEED-4D54-A203-D2096FD01D5B}"/>
                </a:ext>
              </a:extLst>
            </p:cNvPr>
            <p:cNvGrpSpPr/>
            <p:nvPr/>
          </p:nvGrpSpPr>
          <p:grpSpPr>
            <a:xfrm>
              <a:off x="2124826" y="1458676"/>
              <a:ext cx="7942367" cy="4428209"/>
              <a:chOff x="2124826" y="1458676"/>
              <a:chExt cx="7942367" cy="4428209"/>
            </a:xfrm>
          </p:grpSpPr>
          <p:sp>
            <p:nvSpPr>
              <p:cNvPr id="3" name="TextBox 2">
                <a:extLst>
                  <a:ext uri="{FF2B5EF4-FFF2-40B4-BE49-F238E27FC236}">
                    <a16:creationId xmlns:a16="http://schemas.microsoft.com/office/drawing/2014/main" id="{3206F8EC-C03C-48D0-9AFB-59F6775B1019}"/>
                  </a:ext>
                </a:extLst>
              </p:cNvPr>
              <p:cNvSpPr txBox="1"/>
              <p:nvPr/>
            </p:nvSpPr>
            <p:spPr>
              <a:xfrm>
                <a:off x="2124826" y="4871222"/>
                <a:ext cx="7942367"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prstClr val="white"/>
                    </a:solidFill>
                    <a:effectLst/>
                    <a:uLnTx/>
                    <a:uFillTx/>
                    <a:latin typeface="Futura Std Book" panose="020B0502020204020303" pitchFamily="34" charset="0"/>
                    <a:ea typeface="+mn-ea"/>
                    <a:cs typeface="Calibri" panose="020F0502020204030204" pitchFamily="34" charset="0"/>
                  </a:rPr>
                  <a:t>Additional Options</a:t>
                </a:r>
              </a:p>
            </p:txBody>
          </p:sp>
          <p:grpSp>
            <p:nvGrpSpPr>
              <p:cNvPr id="4" name="Group 3">
                <a:extLst>
                  <a:ext uri="{FF2B5EF4-FFF2-40B4-BE49-F238E27FC236}">
                    <a16:creationId xmlns:a16="http://schemas.microsoft.com/office/drawing/2014/main" id="{E5DA1DB9-BC29-4F3A-9A2E-CC57094CCAFA}"/>
                  </a:ext>
                </a:extLst>
              </p:cNvPr>
              <p:cNvGrpSpPr/>
              <p:nvPr/>
            </p:nvGrpSpPr>
            <p:grpSpPr>
              <a:xfrm>
                <a:off x="4959033" y="1458676"/>
                <a:ext cx="4043445" cy="2896123"/>
                <a:chOff x="5556331" y="1564348"/>
                <a:chExt cx="4043445" cy="2896123"/>
              </a:xfrm>
            </p:grpSpPr>
            <p:pic>
              <p:nvPicPr>
                <p:cNvPr id="6" name="Picture 5">
                  <a:extLst>
                    <a:ext uri="{FF2B5EF4-FFF2-40B4-BE49-F238E27FC236}">
                      <a16:creationId xmlns:a16="http://schemas.microsoft.com/office/drawing/2014/main" id="{76092949-3C6F-426D-8DC2-DFBAC1F861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6331" y="2608873"/>
                  <a:ext cx="2273933" cy="1851598"/>
                </a:xfrm>
                <a:prstGeom prst="rect">
                  <a:avLst/>
                </a:prstGeom>
              </p:spPr>
            </p:pic>
            <p:pic>
              <p:nvPicPr>
                <p:cNvPr id="7" name="Picture 6">
                  <a:extLst>
                    <a:ext uri="{FF2B5EF4-FFF2-40B4-BE49-F238E27FC236}">
                      <a16:creationId xmlns:a16="http://schemas.microsoft.com/office/drawing/2014/main" id="{BA405359-EFB1-4416-96A9-1649B1EDFF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9482" y="1564348"/>
                  <a:ext cx="1250294" cy="1056204"/>
                </a:xfrm>
                <a:prstGeom prst="rect">
                  <a:avLst/>
                </a:prstGeom>
              </p:spPr>
            </p:pic>
          </p:grpSp>
          <p:pic>
            <p:nvPicPr>
              <p:cNvPr id="12" name="Graphic 11" descr="Line arrow Clockwise curve">
                <a:extLst>
                  <a:ext uri="{FF2B5EF4-FFF2-40B4-BE49-F238E27FC236}">
                    <a16:creationId xmlns:a16="http://schemas.microsoft.com/office/drawing/2014/main" id="{2B95D503-B663-435D-985B-BBF28071CD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8987602">
                <a:off x="4528920" y="1704391"/>
                <a:ext cx="914400" cy="914400"/>
              </a:xfrm>
              <a:prstGeom prst="rect">
                <a:avLst/>
              </a:prstGeom>
            </p:spPr>
          </p:pic>
          <p:pic>
            <p:nvPicPr>
              <p:cNvPr id="13" name="Graphic 12" descr="Line arrow Clockwise curve">
                <a:extLst>
                  <a:ext uri="{FF2B5EF4-FFF2-40B4-BE49-F238E27FC236}">
                    <a16:creationId xmlns:a16="http://schemas.microsoft.com/office/drawing/2014/main" id="{DDD6FC19-65E5-4821-947D-FC02B6721F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612398" flipH="1">
                <a:off x="6695994" y="1706582"/>
                <a:ext cx="914400" cy="914400"/>
              </a:xfrm>
              <a:prstGeom prst="rect">
                <a:avLst/>
              </a:prstGeom>
            </p:spPr>
          </p:pic>
        </p:grpSp>
        <p:pic>
          <p:nvPicPr>
            <p:cNvPr id="14" name="Picture 13">
              <a:extLst>
                <a:ext uri="{FF2B5EF4-FFF2-40B4-BE49-F238E27FC236}">
                  <a16:creationId xmlns:a16="http://schemas.microsoft.com/office/drawing/2014/main" id="{D97A242C-1352-427C-8A8F-054C24BFB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36836" y="1458676"/>
              <a:ext cx="1250294" cy="1056204"/>
            </a:xfrm>
            <a:prstGeom prst="rect">
              <a:avLst/>
            </a:prstGeom>
          </p:spPr>
        </p:pic>
      </p:grpSp>
      <p:pic>
        <p:nvPicPr>
          <p:cNvPr id="10" name="Picture 8" descr="TensorFlow-icon | Brands TA - TH">
            <a:extLst>
              <a:ext uri="{FF2B5EF4-FFF2-40B4-BE49-F238E27FC236}">
                <a16:creationId xmlns:a16="http://schemas.microsoft.com/office/drawing/2014/main" id="{311DC76C-18D4-F8CF-B465-71D59C5B149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8311" y="2886866"/>
            <a:ext cx="559107" cy="5871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39CC4D2F-6538-806D-4ABA-4EA149AA8A1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2680" y="2909226"/>
            <a:ext cx="448032" cy="542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23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11608-0B2D-DA70-2ADD-9E813FF82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0B7BA-8E81-4A8D-5E6A-8384536041EB}"/>
              </a:ext>
            </a:extLst>
          </p:cNvPr>
          <p:cNvSpPr>
            <a:spLocks noGrp="1"/>
          </p:cNvSpPr>
          <p:nvPr>
            <p:ph type="title"/>
          </p:nvPr>
        </p:nvSpPr>
        <p:spPr/>
        <p:txBody>
          <a:bodyPr/>
          <a:lstStyle/>
          <a:p>
            <a:pPr algn="ctr"/>
            <a:r>
              <a:rPr lang="en-US" sz="2800" dirty="0"/>
              <a:t>Ways to Interoperate</a:t>
            </a:r>
            <a:endParaRPr lang="en-US" dirty="0"/>
          </a:p>
        </p:txBody>
      </p:sp>
      <p:sp>
        <p:nvSpPr>
          <p:cNvPr id="9" name="Rectangle: Rounded Corners 8">
            <a:extLst>
              <a:ext uri="{FF2B5EF4-FFF2-40B4-BE49-F238E27FC236}">
                <a16:creationId xmlns:a16="http://schemas.microsoft.com/office/drawing/2014/main" id="{938A541B-002D-0BC3-87C2-491214394A1D}"/>
              </a:ext>
            </a:extLst>
          </p:cNvPr>
          <p:cNvSpPr/>
          <p:nvPr/>
        </p:nvSpPr>
        <p:spPr>
          <a:xfrm>
            <a:off x="1228817" y="2651427"/>
            <a:ext cx="2941278" cy="990600"/>
          </a:xfrm>
          <a:prstGeom prst="roundRect">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Arial" pitchFamily="34" charset="0"/>
              </a:rPr>
              <a:t>MATLAB-Python </a:t>
            </a:r>
            <a:r>
              <a:rPr kumimoji="0" lang="en-US" sz="1800" b="1" i="0" u="none" strike="noStrike" kern="1200" cap="none" spc="0" normalizeH="0" baseline="0" noProof="0" err="1">
                <a:ln>
                  <a:noFill/>
                </a:ln>
                <a:solidFill>
                  <a:prstClr val="black"/>
                </a:solidFill>
                <a:effectLst/>
                <a:uLnTx/>
                <a:uFillTx/>
                <a:latin typeface="Arial" pitchFamily="34" charset="0"/>
                <a:ea typeface="+mn-ea"/>
                <a:cs typeface="Arial" pitchFamily="34" charset="0"/>
              </a:rPr>
              <a:t>Coexecution</a:t>
            </a:r>
            <a:endParaRPr kumimoji="0" lang="en-US" sz="18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5" name="Rectangle: Rounded Corners 14">
            <a:extLst>
              <a:ext uri="{FF2B5EF4-FFF2-40B4-BE49-F238E27FC236}">
                <a16:creationId xmlns:a16="http://schemas.microsoft.com/office/drawing/2014/main" id="{F1DEB88F-A396-5C82-CEA8-B4BBB4A07BAD}"/>
              </a:ext>
            </a:extLst>
          </p:cNvPr>
          <p:cNvSpPr/>
          <p:nvPr/>
        </p:nvSpPr>
        <p:spPr>
          <a:xfrm>
            <a:off x="1199456" y="1539257"/>
            <a:ext cx="1447801" cy="912159"/>
          </a:xfrm>
          <a:prstGeom prst="roundRect">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Arial" pitchFamily="34" charset="0"/>
              </a:rPr>
              <a:t>Python Interface</a:t>
            </a:r>
          </a:p>
        </p:txBody>
      </p:sp>
      <p:sp>
        <p:nvSpPr>
          <p:cNvPr id="16" name="Rectangle: Rounded Corners 15">
            <a:extLst>
              <a:ext uri="{FF2B5EF4-FFF2-40B4-BE49-F238E27FC236}">
                <a16:creationId xmlns:a16="http://schemas.microsoft.com/office/drawing/2014/main" id="{579D64A5-3592-57AC-C4FC-C3CC1D3CF269}"/>
              </a:ext>
            </a:extLst>
          </p:cNvPr>
          <p:cNvSpPr/>
          <p:nvPr/>
        </p:nvSpPr>
        <p:spPr>
          <a:xfrm>
            <a:off x="2797318" y="1539256"/>
            <a:ext cx="1447801" cy="912159"/>
          </a:xfrm>
          <a:prstGeom prst="roundRect">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Arial" pitchFamily="34" charset="0"/>
              </a:rPr>
              <a:t>MATLAB Engine</a:t>
            </a:r>
          </a:p>
        </p:txBody>
      </p:sp>
      <p:cxnSp>
        <p:nvCxnSpPr>
          <p:cNvPr id="18" name="Straight Arrow Connector 17">
            <a:extLst>
              <a:ext uri="{FF2B5EF4-FFF2-40B4-BE49-F238E27FC236}">
                <a16:creationId xmlns:a16="http://schemas.microsoft.com/office/drawing/2014/main" id="{149C5498-1BD1-EF32-7991-24C25CB53D10}"/>
              </a:ext>
            </a:extLst>
          </p:cNvPr>
          <p:cNvCxnSpPr>
            <a:cxnSpLocks/>
          </p:cNvCxnSpPr>
          <p:nvPr/>
        </p:nvCxnSpPr>
        <p:spPr>
          <a:xfrm>
            <a:off x="2230135" y="5498766"/>
            <a:ext cx="1291084" cy="0"/>
          </a:xfrm>
          <a:prstGeom prst="straightConnector1">
            <a:avLst/>
          </a:prstGeom>
          <a:ln w="1905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83C97F4D-B34D-EFFD-70F1-B4EB84801348}"/>
              </a:ext>
            </a:extLst>
          </p:cNvPr>
          <p:cNvSpPr/>
          <p:nvPr/>
        </p:nvSpPr>
        <p:spPr>
          <a:xfrm>
            <a:off x="6726057" y="2646436"/>
            <a:ext cx="4180972" cy="990600"/>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Arial" pitchFamily="34" charset="0"/>
              </a:rPr>
              <a:t>Model Exchange</a:t>
            </a:r>
          </a:p>
        </p:txBody>
      </p:sp>
      <p:sp>
        <p:nvSpPr>
          <p:cNvPr id="60" name="Rectangle: Rounded Corners 59">
            <a:extLst>
              <a:ext uri="{FF2B5EF4-FFF2-40B4-BE49-F238E27FC236}">
                <a16:creationId xmlns:a16="http://schemas.microsoft.com/office/drawing/2014/main" id="{79ECD1FE-80AF-1F65-5DE0-C9F581355439}"/>
              </a:ext>
            </a:extLst>
          </p:cNvPr>
          <p:cNvSpPr/>
          <p:nvPr/>
        </p:nvSpPr>
        <p:spPr>
          <a:xfrm>
            <a:off x="8296110" y="1568768"/>
            <a:ext cx="1447801" cy="912159"/>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Arial" pitchFamily="34" charset="0"/>
              </a:rPr>
              <a:t>ONNX Converter</a:t>
            </a:r>
          </a:p>
        </p:txBody>
      </p:sp>
      <p:sp>
        <p:nvSpPr>
          <p:cNvPr id="61" name="Rectangle: Rounded Corners 60">
            <a:extLst>
              <a:ext uri="{FF2B5EF4-FFF2-40B4-BE49-F238E27FC236}">
                <a16:creationId xmlns:a16="http://schemas.microsoft.com/office/drawing/2014/main" id="{4AE61308-BF1B-282F-D938-E1D332B833C0}"/>
              </a:ext>
            </a:extLst>
          </p:cNvPr>
          <p:cNvSpPr/>
          <p:nvPr/>
        </p:nvSpPr>
        <p:spPr>
          <a:xfrm>
            <a:off x="6535038" y="1556792"/>
            <a:ext cx="1600200" cy="912159"/>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itchFamily="34" charset="0"/>
                <a:ea typeface="+mn-ea"/>
                <a:cs typeface="Arial" pitchFamily="34" charset="0"/>
              </a:rPr>
              <a:t>TensorFlow Converter</a:t>
            </a:r>
          </a:p>
        </p:txBody>
      </p:sp>
      <p:sp>
        <p:nvSpPr>
          <p:cNvPr id="62" name="Rectangle: Rounded Corners 61">
            <a:extLst>
              <a:ext uri="{FF2B5EF4-FFF2-40B4-BE49-F238E27FC236}">
                <a16:creationId xmlns:a16="http://schemas.microsoft.com/office/drawing/2014/main" id="{DAA1FE1C-832A-D9F6-5E41-7ADB41FDE98B}"/>
              </a:ext>
            </a:extLst>
          </p:cNvPr>
          <p:cNvSpPr/>
          <p:nvPr/>
        </p:nvSpPr>
        <p:spPr>
          <a:xfrm>
            <a:off x="9904783" y="1568767"/>
            <a:ext cx="1447801" cy="912159"/>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Arial" pitchFamily="34" charset="0"/>
                <a:ea typeface="+mn-ea"/>
                <a:cs typeface="Arial" pitchFamily="34" charset="0"/>
              </a:rPr>
              <a:t>PyTorch</a:t>
            </a:r>
            <a:r>
              <a:rPr kumimoji="0" lang="en-US" sz="1800" b="1" i="0" u="none" strike="noStrike" kern="1200" cap="none" spc="0" normalizeH="0" baseline="0" noProof="0">
                <a:ln>
                  <a:noFill/>
                </a:ln>
                <a:solidFill>
                  <a:prstClr val="black"/>
                </a:solidFill>
                <a:effectLst/>
                <a:uLnTx/>
                <a:uFillTx/>
                <a:latin typeface="Arial" pitchFamily="34" charset="0"/>
                <a:ea typeface="+mn-ea"/>
                <a:cs typeface="Arial" pitchFamily="34" charset="0"/>
              </a:rPr>
              <a:t> Converter</a:t>
            </a:r>
          </a:p>
        </p:txBody>
      </p:sp>
      <p:sp>
        <p:nvSpPr>
          <p:cNvPr id="4" name="Rectangle 3">
            <a:extLst>
              <a:ext uri="{FF2B5EF4-FFF2-40B4-BE49-F238E27FC236}">
                <a16:creationId xmlns:a16="http://schemas.microsoft.com/office/drawing/2014/main" id="{A28FF47C-6874-8877-5E68-7E1B0BABB808}"/>
              </a:ext>
            </a:extLst>
          </p:cNvPr>
          <p:cNvSpPr/>
          <p:nvPr/>
        </p:nvSpPr>
        <p:spPr>
          <a:xfrm>
            <a:off x="6390364" y="1176188"/>
            <a:ext cx="5225787" cy="5204048"/>
          </a:xfrm>
          <a:prstGeom prst="rect">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3" name="Picture 2">
            <a:extLst>
              <a:ext uri="{FF2B5EF4-FFF2-40B4-BE49-F238E27FC236}">
                <a16:creationId xmlns:a16="http://schemas.microsoft.com/office/drawing/2014/main" id="{2F9F3514-84CF-F6DA-0F87-8E2B16BFF37C}"/>
              </a:ext>
            </a:extLst>
          </p:cNvPr>
          <p:cNvPicPr>
            <a:picLocks noChangeAspect="1"/>
          </p:cNvPicPr>
          <p:nvPr/>
        </p:nvPicPr>
        <p:blipFill>
          <a:blip r:embed="rId2"/>
          <a:stretch>
            <a:fillRect/>
          </a:stretch>
        </p:blipFill>
        <p:spPr>
          <a:xfrm>
            <a:off x="7543058" y="4042455"/>
            <a:ext cx="2953904" cy="1952893"/>
          </a:xfrm>
          <a:prstGeom prst="rect">
            <a:avLst/>
          </a:prstGeom>
        </p:spPr>
      </p:pic>
      <p:pic>
        <p:nvPicPr>
          <p:cNvPr id="5" name="Picture 2" descr="How do I make a desktop launcher for MATLAB in Linux? - MATLAB Answers -  MATLAB Central">
            <a:extLst>
              <a:ext uri="{FF2B5EF4-FFF2-40B4-BE49-F238E27FC236}">
                <a16:creationId xmlns:a16="http://schemas.microsoft.com/office/drawing/2014/main" id="{30C7F468-AED8-56E4-E00E-E29B1DEAE6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8238" y="5173666"/>
            <a:ext cx="673911" cy="6056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ython icon - Free download on Iconfinder">
            <a:extLst>
              <a:ext uri="{FF2B5EF4-FFF2-40B4-BE49-F238E27FC236}">
                <a16:creationId xmlns:a16="http://schemas.microsoft.com/office/drawing/2014/main" id="{FE1F53D2-E476-F11E-9299-E7760A4023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7705" y="5152463"/>
            <a:ext cx="648072"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4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85800" y="3838525"/>
            <a:ext cx="2169318" cy="1205177"/>
          </a:xfrm>
          <a:prstGeom prst="rect">
            <a:avLst/>
          </a:prstGeom>
          <a:noFill/>
          <a:ln>
            <a:noFill/>
          </a:ln>
          <a:effectLst/>
        </p:spPr>
        <p:txBody>
          <a:bodyPr/>
          <a:lstStyle/>
          <a:p>
            <a:endParaRPr lang="en-US"/>
          </a:p>
        </p:txBody>
      </p:sp>
      <p:pic>
        <p:nvPicPr>
          <p:cNvPr id="26" name="Picture 25"/>
          <p:cNvPicPr>
            <a:picLocks noChangeAspect="1"/>
          </p:cNvPicPr>
          <p:nvPr/>
        </p:nvPicPr>
        <p:blipFill>
          <a:blip r:embed="rId3"/>
          <a:stretch>
            <a:fillRect/>
          </a:stretch>
        </p:blipFill>
        <p:spPr>
          <a:xfrm>
            <a:off x="533400" y="3768206"/>
            <a:ext cx="1946449" cy="517902"/>
          </a:xfrm>
          <a:prstGeom prst="rect">
            <a:avLst/>
          </a:prstGeom>
        </p:spPr>
      </p:pic>
      <p:pic>
        <p:nvPicPr>
          <p:cNvPr id="27" name="Picture 26"/>
          <p:cNvPicPr>
            <a:picLocks noChangeAspect="1"/>
          </p:cNvPicPr>
          <p:nvPr/>
        </p:nvPicPr>
        <p:blipFill>
          <a:blip r:embed="rId4"/>
          <a:stretch>
            <a:fillRect/>
          </a:stretch>
        </p:blipFill>
        <p:spPr>
          <a:xfrm>
            <a:off x="725736" y="4306095"/>
            <a:ext cx="1492953" cy="502346"/>
          </a:xfrm>
          <a:prstGeom prst="rect">
            <a:avLst/>
          </a:prstGeom>
        </p:spPr>
      </p:pic>
      <p:grpSp>
        <p:nvGrpSpPr>
          <p:cNvPr id="34" name="Group 33"/>
          <p:cNvGrpSpPr/>
          <p:nvPr/>
        </p:nvGrpSpPr>
        <p:grpSpPr>
          <a:xfrm>
            <a:off x="2650946" y="2286000"/>
            <a:ext cx="3266429" cy="3739193"/>
            <a:chOff x="4199310" y="666495"/>
            <a:chExt cx="4641397" cy="5418475"/>
          </a:xfrm>
        </p:grpSpPr>
        <p:sp>
          <p:nvSpPr>
            <p:cNvPr id="19" name="Freeform 18"/>
            <p:cNvSpPr/>
            <p:nvPr/>
          </p:nvSpPr>
          <p:spPr>
            <a:xfrm>
              <a:off x="4199310"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66CC"/>
            </a:solidFill>
            <a:ln>
              <a:solidFill>
                <a:schemeClr val="bg1"/>
              </a:solidFill>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a:ln>
                    <a:noFill/>
                  </a:ln>
                  <a:solidFill>
                    <a:schemeClr val="bg1"/>
                  </a:solidFill>
                  <a:effectLst/>
                  <a:uLnTx/>
                  <a:uFillTx/>
                  <a:latin typeface="Calibri" panose="020F0502020204030204"/>
                  <a:ea typeface="+mn-ea"/>
                  <a:cs typeface="+mn-cs"/>
                </a:rPr>
                <a:t> </a:t>
              </a:r>
            </a:p>
          </p:txBody>
        </p:sp>
        <p:sp>
          <p:nvSpPr>
            <p:cNvPr id="20" name="Freeform 19"/>
            <p:cNvSpPr/>
            <p:nvPr/>
          </p:nvSpPr>
          <p:spPr>
            <a:xfrm>
              <a:off x="6086617" y="666495"/>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30A0"/>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Freeform 20"/>
            <p:cNvSpPr/>
            <p:nvPr/>
          </p:nvSpPr>
          <p:spPr>
            <a:xfrm>
              <a:off x="6960370" y="2371419"/>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FFC000">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a:ln>
                    <a:noFill/>
                  </a:ln>
                  <a:solidFill>
                    <a:prstClr val="white"/>
                  </a:solidFill>
                  <a:effectLst/>
                  <a:uLnTx/>
                  <a:uFillTx/>
                  <a:latin typeface="Calibri" panose="020F0502020204030204"/>
                  <a:ea typeface="+mn-ea"/>
                  <a:cs typeface="+mn-cs"/>
                </a:rPr>
                <a:t> </a:t>
              </a:r>
            </a:p>
          </p:txBody>
        </p:sp>
        <p:sp>
          <p:nvSpPr>
            <p:cNvPr id="23" name="Freeform 22"/>
            <p:cNvSpPr/>
            <p:nvPr/>
          </p:nvSpPr>
          <p:spPr>
            <a:xfrm>
              <a:off x="5073063" y="2371419"/>
              <a:ext cx="1747507" cy="200862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ED7D31"/>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Freeform 23"/>
            <p:cNvSpPr/>
            <p:nvPr/>
          </p:nvSpPr>
          <p:spPr>
            <a:xfrm>
              <a:off x="6086617" y="4076342"/>
              <a:ext cx="1747506"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516160" tIns="556851" rIns="516160" bIns="556851" numCol="1" spcCol="1270" anchor="ctr" anchorCtr="0">
              <a:noAutofit/>
            </a:bodyPr>
            <a:lstStyle/>
            <a:p>
              <a:pPr marL="0" marR="0" lvl="0" indent="0" algn="ctr" defTabSz="2844800" eaLnBrk="1" fontAlgn="auto" latinLnBrk="0" hangingPunct="1">
                <a:lnSpc>
                  <a:spcPct val="90000"/>
                </a:lnSpc>
                <a:spcBef>
                  <a:spcPct val="0"/>
                </a:spcBef>
                <a:spcAft>
                  <a:spcPct val="35000"/>
                </a:spcAft>
                <a:buClrTx/>
                <a:buSzTx/>
                <a:buFontTx/>
                <a:buNone/>
                <a:tabLst/>
                <a:defRPr/>
              </a:pPr>
              <a:r>
                <a:rPr kumimoji="0" lang="en-US" sz="6400" b="0" i="0" u="none" strike="noStrike" kern="0" cap="none" spc="0" normalizeH="0" baseline="0" noProof="0">
                  <a:ln>
                    <a:noFill/>
                  </a:ln>
                  <a:solidFill>
                    <a:prstClr val="white"/>
                  </a:solidFill>
                  <a:effectLst/>
                  <a:uLnTx/>
                  <a:uFillTx/>
                  <a:latin typeface="Calibri" panose="020F0502020204030204"/>
                  <a:ea typeface="+mn-ea"/>
                  <a:cs typeface="+mn-cs"/>
                </a:rPr>
                <a:t> </a:t>
              </a:r>
            </a:p>
          </p:txBody>
        </p:sp>
        <p:sp>
          <p:nvSpPr>
            <p:cNvPr id="25" name="Freeform 24"/>
            <p:cNvSpPr/>
            <p:nvPr/>
          </p:nvSpPr>
          <p:spPr>
            <a:xfrm>
              <a:off x="4199310" y="4076343"/>
              <a:ext cx="1747506" cy="200862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70AD47">
                <a:lumMod val="7500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272320" tIns="313011" rIns="272320" bIns="313011" numCol="1" spcCol="1270" anchor="ctr" anchorCtr="0">
              <a:noAutofit/>
            </a:bodyPr>
            <a:lstStyle/>
            <a:p>
              <a:pPr marL="0" marR="0" lvl="0" indent="0" algn="ctr" defTabSz="1600200" eaLnBrk="1" fontAlgn="auto" latinLnBrk="0" hangingPunct="1">
                <a:lnSpc>
                  <a:spcPct val="90000"/>
                </a:lnSpc>
                <a:spcBef>
                  <a:spcPct val="0"/>
                </a:spcBef>
                <a:spcAft>
                  <a:spcPct val="35000"/>
                </a:spcAft>
                <a:buClrTx/>
                <a:buSzTx/>
                <a:buFontTx/>
                <a:buNone/>
                <a:tabLst/>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reeform 28"/>
            <p:cNvSpPr/>
            <p:nvPr/>
          </p:nvSpPr>
          <p:spPr>
            <a:xfrm>
              <a:off x="4463095" y="4520637"/>
              <a:ext cx="1195923"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a:ln>
                    <a:noFill/>
                  </a:ln>
                  <a:solidFill>
                    <a:prstClr val="white"/>
                  </a:solidFill>
                  <a:effectLst/>
                  <a:uLnTx/>
                  <a:uFillTx/>
                  <a:latin typeface="Calibri" panose="020F0502020204030204"/>
                  <a:ea typeface="+mn-ea"/>
                  <a:cs typeface="+mn-cs"/>
                </a:rPr>
                <a:t>Cody</a:t>
              </a:r>
            </a:p>
          </p:txBody>
        </p:sp>
        <p:sp>
          <p:nvSpPr>
            <p:cNvPr id="30" name="Freeform 29"/>
            <p:cNvSpPr/>
            <p:nvPr/>
          </p:nvSpPr>
          <p:spPr>
            <a:xfrm>
              <a:off x="5173328" y="264882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a:ln>
                    <a:noFill/>
                  </a:ln>
                  <a:solidFill>
                    <a:prstClr val="white"/>
                  </a:solidFill>
                  <a:effectLst/>
                  <a:uLnTx/>
                  <a:uFillTx/>
                  <a:latin typeface="Calibri" panose="020F0502020204030204"/>
                  <a:ea typeface="+mn-ea"/>
                  <a:cs typeface="+mn-cs"/>
                </a:rPr>
                <a:t>File Exchange</a:t>
              </a:r>
            </a:p>
          </p:txBody>
        </p:sp>
        <p:sp>
          <p:nvSpPr>
            <p:cNvPr id="33" name="Freeform 32"/>
            <p:cNvSpPr/>
            <p:nvPr/>
          </p:nvSpPr>
          <p:spPr>
            <a:xfrm>
              <a:off x="6289737" y="4460310"/>
              <a:ext cx="1684765"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lang="en-US" b="1" kern="0">
                  <a:solidFill>
                    <a:prstClr val="white"/>
                  </a:solidFill>
                  <a:latin typeface="Calibri" panose="020F0502020204030204"/>
                </a:rPr>
                <a:t> and more…</a:t>
              </a:r>
              <a:endParaRPr kumimoji="0" lang="en-US" b="1" i="0" u="none" strike="noStrike" kern="0" cap="none" spc="0" normalizeH="0" baseline="0" noProof="0">
                <a:ln>
                  <a:noFill/>
                </a:ln>
                <a:solidFill>
                  <a:prstClr val="white"/>
                </a:solidFill>
                <a:effectLst/>
                <a:uLnTx/>
                <a:uFillTx/>
                <a:latin typeface="Calibri" panose="020F0502020204030204"/>
              </a:endParaRPr>
            </a:p>
          </p:txBody>
        </p:sp>
        <p:sp>
          <p:nvSpPr>
            <p:cNvPr id="35" name="Freeform 34"/>
            <p:cNvSpPr/>
            <p:nvPr/>
          </p:nvSpPr>
          <p:spPr>
            <a:xfrm>
              <a:off x="4299576" y="1066534"/>
              <a:ext cx="165649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a:ln>
                    <a:noFill/>
                  </a:ln>
                  <a:solidFill>
                    <a:prstClr val="white"/>
                  </a:solidFill>
                  <a:effectLst/>
                  <a:uLnTx/>
                  <a:uFillTx/>
                  <a:latin typeface="Calibri" panose="020F0502020204030204"/>
                  <a:ea typeface="+mn-ea"/>
                  <a:cs typeface="+mn-cs"/>
                </a:rPr>
                <a:t>MATLAB Answers</a:t>
              </a:r>
            </a:p>
          </p:txBody>
        </p:sp>
        <p:sp>
          <p:nvSpPr>
            <p:cNvPr id="36" name="Freeform 35"/>
            <p:cNvSpPr/>
            <p:nvPr/>
          </p:nvSpPr>
          <p:spPr>
            <a:xfrm>
              <a:off x="6442629" y="1079073"/>
              <a:ext cx="1278081"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a:ln>
                    <a:noFill/>
                  </a:ln>
                  <a:solidFill>
                    <a:prstClr val="white"/>
                  </a:solidFill>
                  <a:effectLst/>
                  <a:uLnTx/>
                  <a:uFillTx/>
                  <a:latin typeface="Calibri" panose="020F0502020204030204"/>
                  <a:ea typeface="+mn-ea"/>
                  <a:cs typeface="+mn-cs"/>
                </a:rPr>
                <a:t>Blogs</a:t>
              </a:r>
            </a:p>
          </p:txBody>
        </p:sp>
        <p:sp>
          <p:nvSpPr>
            <p:cNvPr id="37" name="Freeform 36"/>
            <p:cNvSpPr/>
            <p:nvPr/>
          </p:nvSpPr>
          <p:spPr>
            <a:xfrm>
              <a:off x="6898924" y="2684395"/>
              <a:ext cx="1941783" cy="1235534"/>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a:noFill/>
            <a:ln>
              <a:noFill/>
            </a:ln>
            <a:effectLst/>
          </p:spPr>
          <p:txBody>
            <a:bodyPr spcFirstLastPara="0" vert="horz" wrap="square" lIns="125730" tIns="125730" rIns="125730" bIns="125730" numCol="1" spcCol="1270" anchor="ctr" anchorCtr="0">
              <a:noAutofit/>
            </a:bodyPr>
            <a:lstStyle/>
            <a:p>
              <a:pPr marL="0" marR="0" lvl="0" indent="0" defTabSz="1466850" eaLnBrk="1" fontAlgn="auto" latinLnBrk="0" hangingPunct="1">
                <a:lnSpc>
                  <a:spcPct val="90000"/>
                </a:lnSpc>
                <a:spcBef>
                  <a:spcPct val="0"/>
                </a:spcBef>
                <a:spcAft>
                  <a:spcPct val="35000"/>
                </a:spcAft>
                <a:buClrTx/>
                <a:buSzTx/>
                <a:buFontTx/>
                <a:buNone/>
                <a:tabLst/>
                <a:defRPr/>
              </a:pPr>
              <a:r>
                <a:rPr kumimoji="0" lang="en-US" b="1" i="0" u="none" strike="noStrike" kern="0" cap="none" spc="0" normalizeH="0" baseline="0" noProof="0">
                  <a:ln>
                    <a:noFill/>
                  </a:ln>
                  <a:solidFill>
                    <a:prstClr val="white"/>
                  </a:solidFill>
                  <a:effectLst/>
                  <a:uLnTx/>
                  <a:uFillTx/>
                  <a:latin typeface="Calibri" panose="020F0502020204030204"/>
                  <a:ea typeface="+mn-ea"/>
                  <a:cs typeface="+mn-cs"/>
                </a:rPr>
                <a:t>ThingSpeak</a:t>
              </a:r>
            </a:p>
          </p:txBody>
        </p:sp>
      </p:grpSp>
      <p:sp>
        <p:nvSpPr>
          <p:cNvPr id="38" name="Rectangle 37"/>
          <p:cNvSpPr/>
          <p:nvPr/>
        </p:nvSpPr>
        <p:spPr>
          <a:xfrm>
            <a:off x="533400" y="1238484"/>
            <a:ext cx="11263804" cy="646331"/>
          </a:xfrm>
          <a:prstGeom prst="rect">
            <a:avLst/>
          </a:prstGeom>
        </p:spPr>
        <p:txBody>
          <a:bodyPr wrap="square">
            <a:spAutoFit/>
          </a:bodyPr>
          <a:lstStyle/>
          <a:p>
            <a:r>
              <a:rPr lang="en-US">
                <a:solidFill>
                  <a:schemeClr val="bg2"/>
                </a:solidFill>
                <a:latin typeface="Arial" pitchFamily="34" charset="0"/>
                <a:cs typeface="Arial" pitchFamily="34" charset="0"/>
              </a:rPr>
              <a:t>Every month, over </a:t>
            </a:r>
            <a:r>
              <a:rPr lang="en-US" b="1">
                <a:solidFill>
                  <a:schemeClr val="bg2"/>
                </a:solidFill>
                <a:latin typeface="Arial" pitchFamily="34" charset="0"/>
                <a:cs typeface="Arial" pitchFamily="34" charset="0"/>
              </a:rPr>
              <a:t>2 million </a:t>
            </a:r>
            <a:r>
              <a:rPr lang="en-US">
                <a:solidFill>
                  <a:schemeClr val="bg2"/>
                </a:solidFill>
                <a:latin typeface="Arial" pitchFamily="34" charset="0"/>
                <a:cs typeface="Arial" pitchFamily="34" charset="0"/>
              </a:rPr>
              <a:t>MATLAB &amp; Simulink users visit MATLAB Central to get questions answered, download code and improve programming skills. </a:t>
            </a:r>
            <a:endParaRPr lang="en-US">
              <a:solidFill>
                <a:schemeClr val="bg2"/>
              </a:solidFill>
            </a:endParaRPr>
          </a:p>
        </p:txBody>
      </p:sp>
      <p:sp>
        <p:nvSpPr>
          <p:cNvPr id="39" name="Title 1"/>
          <p:cNvSpPr>
            <a:spLocks noGrp="1"/>
          </p:cNvSpPr>
          <p:nvPr>
            <p:ph type="title"/>
          </p:nvPr>
        </p:nvSpPr>
        <p:spPr/>
        <p:txBody>
          <a:bodyPr/>
          <a:lstStyle/>
          <a:p>
            <a:r>
              <a:rPr lang="en-US"/>
              <a:t>MATLAB Central Community</a:t>
            </a:r>
          </a:p>
        </p:txBody>
      </p:sp>
      <p:sp>
        <p:nvSpPr>
          <p:cNvPr id="42" name="TextBox 41"/>
          <p:cNvSpPr txBox="1"/>
          <p:nvPr/>
        </p:nvSpPr>
        <p:spPr>
          <a:xfrm>
            <a:off x="6248400" y="2771567"/>
            <a:ext cx="5075517" cy="584775"/>
          </a:xfrm>
          <a:prstGeom prst="rect">
            <a:avLst/>
          </a:prstGeom>
          <a:noFill/>
        </p:spPr>
        <p:txBody>
          <a:bodyPr wrap="square" rtlCol="0">
            <a:spAutoFit/>
          </a:bodyPr>
          <a:lstStyle/>
          <a:p>
            <a:r>
              <a:rPr lang="en-US" sz="1600" b="1">
                <a:solidFill>
                  <a:schemeClr val="accent2">
                    <a:lumMod val="60000"/>
                    <a:lumOff val="40000"/>
                  </a:schemeClr>
                </a:solidFill>
                <a:latin typeface="Arial" pitchFamily="34" charset="0"/>
                <a:cs typeface="Arial" pitchFamily="34" charset="0"/>
                <a:hlinkClick r:id="rId5">
                  <a:extLst>
                    <a:ext uri="{A12FA001-AC4F-418D-AE19-62706E023703}">
                      <ahyp:hlinkClr xmlns:ahyp="http://schemas.microsoft.com/office/drawing/2018/hyperlinkcolor" val="tx"/>
                    </a:ext>
                  </a:extLst>
                </a:hlinkClick>
              </a:rPr>
              <a:t>MATLAB Answers</a:t>
            </a:r>
            <a:r>
              <a:rPr lang="en-US" sz="1600">
                <a:solidFill>
                  <a:schemeClr val="accent2">
                    <a:lumMod val="60000"/>
                    <a:lumOff val="40000"/>
                  </a:schemeClr>
                </a:solidFill>
                <a:latin typeface="Arial" pitchFamily="34" charset="0"/>
                <a:cs typeface="Arial" pitchFamily="34" charset="0"/>
              </a:rPr>
              <a:t>: </a:t>
            </a:r>
            <a:r>
              <a:rPr lang="en-US" sz="1600">
                <a:solidFill>
                  <a:schemeClr val="bg2"/>
                </a:solidFill>
                <a:latin typeface="Arial" pitchFamily="34" charset="0"/>
                <a:cs typeface="Arial" pitchFamily="34" charset="0"/>
              </a:rPr>
              <a:t>Q&amp;A forum; most questions answered in &lt; </a:t>
            </a:r>
            <a:r>
              <a:rPr lang="en-US" sz="1600" b="1">
                <a:solidFill>
                  <a:schemeClr val="accent1"/>
                </a:solidFill>
                <a:latin typeface="Arial" pitchFamily="34" charset="0"/>
                <a:cs typeface="Arial" pitchFamily="34" charset="0"/>
              </a:rPr>
              <a:t>1 hour</a:t>
            </a:r>
          </a:p>
        </p:txBody>
      </p:sp>
      <p:sp>
        <p:nvSpPr>
          <p:cNvPr id="43" name="TextBox 42"/>
          <p:cNvSpPr txBox="1"/>
          <p:nvPr/>
        </p:nvSpPr>
        <p:spPr>
          <a:xfrm>
            <a:off x="6266383" y="3482350"/>
            <a:ext cx="5432024" cy="830997"/>
          </a:xfrm>
          <a:prstGeom prst="rect">
            <a:avLst/>
          </a:prstGeom>
          <a:noFill/>
        </p:spPr>
        <p:txBody>
          <a:bodyPr wrap="square" rtlCol="0">
            <a:spAutoFit/>
          </a:bodyPr>
          <a:lstStyle/>
          <a:p>
            <a:r>
              <a:rPr lang="en-US" sz="1600" b="1">
                <a:solidFill>
                  <a:schemeClr val="accent2">
                    <a:lumMod val="60000"/>
                    <a:lumOff val="40000"/>
                  </a:schemeClr>
                </a:solidFill>
                <a:latin typeface="Arial" pitchFamily="34" charset="0"/>
                <a:cs typeface="Arial" pitchFamily="34" charset="0"/>
                <a:hlinkClick r:id="rId6">
                  <a:extLst>
                    <a:ext uri="{A12FA001-AC4F-418D-AE19-62706E023703}">
                      <ahyp:hlinkClr xmlns:ahyp="http://schemas.microsoft.com/office/drawing/2018/hyperlinkcolor" val="tx"/>
                    </a:ext>
                  </a:extLst>
                </a:hlinkClick>
              </a:rPr>
              <a:t>File Exchange</a:t>
            </a:r>
            <a:r>
              <a:rPr lang="en-US" sz="1600">
                <a:solidFill>
                  <a:schemeClr val="accent2">
                    <a:lumMod val="60000"/>
                    <a:lumOff val="40000"/>
                  </a:schemeClr>
                </a:solidFill>
                <a:latin typeface="Arial" pitchFamily="34" charset="0"/>
                <a:cs typeface="Arial" pitchFamily="34" charset="0"/>
              </a:rPr>
              <a:t>: </a:t>
            </a:r>
            <a:r>
              <a:rPr lang="en-US" sz="1600">
                <a:solidFill>
                  <a:schemeClr val="bg2"/>
                </a:solidFill>
                <a:latin typeface="Arial" pitchFamily="34" charset="0"/>
                <a:cs typeface="Arial" pitchFamily="34" charset="0"/>
              </a:rPr>
              <a:t>Download code from a huge repository of free code including </a:t>
            </a:r>
            <a:r>
              <a:rPr lang="en-US" sz="1600" b="1">
                <a:solidFill>
                  <a:schemeClr val="accent1"/>
                </a:solidFill>
                <a:latin typeface="Arial" pitchFamily="34" charset="0"/>
                <a:cs typeface="Arial" pitchFamily="34" charset="0"/>
              </a:rPr>
              <a:t>tens of thousands </a:t>
            </a:r>
            <a:r>
              <a:rPr lang="en-US" sz="1600">
                <a:solidFill>
                  <a:schemeClr val="bg2"/>
                </a:solidFill>
                <a:latin typeface="Arial" pitchFamily="34" charset="0"/>
                <a:cs typeface="Arial" pitchFamily="34" charset="0"/>
              </a:rPr>
              <a:t>of open source community files</a:t>
            </a:r>
          </a:p>
        </p:txBody>
      </p:sp>
      <p:sp>
        <p:nvSpPr>
          <p:cNvPr id="44" name="TextBox 43"/>
          <p:cNvSpPr txBox="1"/>
          <p:nvPr/>
        </p:nvSpPr>
        <p:spPr>
          <a:xfrm>
            <a:off x="6271953" y="4318829"/>
            <a:ext cx="5075517" cy="338554"/>
          </a:xfrm>
          <a:prstGeom prst="rect">
            <a:avLst/>
          </a:prstGeom>
          <a:noFill/>
        </p:spPr>
        <p:txBody>
          <a:bodyPr wrap="square" rtlCol="0">
            <a:spAutoFit/>
          </a:bodyPr>
          <a:lstStyle/>
          <a:p>
            <a:r>
              <a:rPr lang="en-US" sz="1600" b="1">
                <a:solidFill>
                  <a:schemeClr val="accent2">
                    <a:lumMod val="60000"/>
                    <a:lumOff val="40000"/>
                  </a:schemeClr>
                </a:solidFill>
                <a:latin typeface="Arial" pitchFamily="34" charset="0"/>
                <a:cs typeface="Arial" pitchFamily="34" charset="0"/>
                <a:hlinkClick r:id="rId7">
                  <a:extLst>
                    <a:ext uri="{A12FA001-AC4F-418D-AE19-62706E023703}">
                      <ahyp:hlinkClr xmlns:ahyp="http://schemas.microsoft.com/office/drawing/2018/hyperlinkcolor" val="tx"/>
                    </a:ext>
                  </a:extLst>
                </a:hlinkClick>
              </a:rPr>
              <a:t>Cody</a:t>
            </a:r>
            <a:r>
              <a:rPr lang="en-US" sz="1600">
                <a:solidFill>
                  <a:schemeClr val="accent2">
                    <a:lumMod val="60000"/>
                    <a:lumOff val="40000"/>
                  </a:schemeClr>
                </a:solidFill>
                <a:latin typeface="Arial" pitchFamily="34" charset="0"/>
                <a:cs typeface="Arial" pitchFamily="34" charset="0"/>
              </a:rPr>
              <a:t>: </a:t>
            </a:r>
            <a:r>
              <a:rPr lang="en-US" sz="1600">
                <a:solidFill>
                  <a:schemeClr val="bg2"/>
                </a:solidFill>
                <a:latin typeface="Arial" pitchFamily="34" charset="0"/>
                <a:cs typeface="Arial" pitchFamily="34" charset="0"/>
              </a:rPr>
              <a:t>Sharpen programming skills while having fun</a:t>
            </a:r>
          </a:p>
        </p:txBody>
      </p:sp>
      <p:sp>
        <p:nvSpPr>
          <p:cNvPr id="45" name="TextBox 44"/>
          <p:cNvSpPr txBox="1"/>
          <p:nvPr/>
        </p:nvSpPr>
        <p:spPr>
          <a:xfrm>
            <a:off x="6266383" y="4775046"/>
            <a:ext cx="5075517" cy="584775"/>
          </a:xfrm>
          <a:prstGeom prst="rect">
            <a:avLst/>
          </a:prstGeom>
          <a:noFill/>
        </p:spPr>
        <p:txBody>
          <a:bodyPr wrap="square" rtlCol="0">
            <a:spAutoFit/>
          </a:bodyPr>
          <a:lstStyle/>
          <a:p>
            <a:r>
              <a:rPr lang="en-US" sz="1600" b="1">
                <a:solidFill>
                  <a:schemeClr val="accent2">
                    <a:lumMod val="60000"/>
                    <a:lumOff val="40000"/>
                  </a:schemeClr>
                </a:solidFill>
                <a:latin typeface="Arial" pitchFamily="34" charset="0"/>
                <a:cs typeface="Arial" pitchFamily="34" charset="0"/>
                <a:hlinkClick r:id="rId8">
                  <a:extLst>
                    <a:ext uri="{A12FA001-AC4F-418D-AE19-62706E023703}">
                      <ahyp:hlinkClr xmlns:ahyp="http://schemas.microsoft.com/office/drawing/2018/hyperlinkcolor" val="tx"/>
                    </a:ext>
                  </a:extLst>
                </a:hlinkClick>
              </a:rPr>
              <a:t>Blogs</a:t>
            </a:r>
            <a:r>
              <a:rPr lang="en-US" sz="1600">
                <a:solidFill>
                  <a:schemeClr val="accent2">
                    <a:lumMod val="60000"/>
                    <a:lumOff val="40000"/>
                  </a:schemeClr>
                </a:solidFill>
                <a:latin typeface="Arial" pitchFamily="34" charset="0"/>
                <a:cs typeface="Arial" pitchFamily="34" charset="0"/>
              </a:rPr>
              <a:t>: </a:t>
            </a:r>
            <a:r>
              <a:rPr lang="en-US" sz="1600">
                <a:solidFill>
                  <a:schemeClr val="bg2"/>
                </a:solidFill>
                <a:latin typeface="Arial" pitchFamily="34" charset="0"/>
                <a:cs typeface="Arial" pitchFamily="34" charset="0"/>
              </a:rPr>
              <a:t>Get the inside view from Engineers who build and support MATLAB &amp; Simulink</a:t>
            </a:r>
          </a:p>
        </p:txBody>
      </p:sp>
      <p:sp>
        <p:nvSpPr>
          <p:cNvPr id="46" name="TextBox 45"/>
          <p:cNvSpPr txBox="1"/>
          <p:nvPr/>
        </p:nvSpPr>
        <p:spPr>
          <a:xfrm>
            <a:off x="6278283" y="5410386"/>
            <a:ext cx="5075517" cy="338554"/>
          </a:xfrm>
          <a:prstGeom prst="rect">
            <a:avLst/>
          </a:prstGeom>
          <a:noFill/>
        </p:spPr>
        <p:txBody>
          <a:bodyPr wrap="square" rtlCol="0">
            <a:spAutoFit/>
          </a:bodyPr>
          <a:lstStyle/>
          <a:p>
            <a:r>
              <a:rPr lang="en-US" sz="1600" b="1">
                <a:solidFill>
                  <a:schemeClr val="accent2">
                    <a:lumMod val="60000"/>
                    <a:lumOff val="40000"/>
                  </a:schemeClr>
                </a:solidFill>
                <a:latin typeface="Arial" pitchFamily="34" charset="0"/>
                <a:cs typeface="Arial" pitchFamily="34" charset="0"/>
                <a:hlinkClick r:id="rId9">
                  <a:extLst>
                    <a:ext uri="{A12FA001-AC4F-418D-AE19-62706E023703}">
                      <ahyp:hlinkClr xmlns:ahyp="http://schemas.microsoft.com/office/drawing/2018/hyperlinkcolor" val="tx"/>
                    </a:ext>
                  </a:extLst>
                </a:hlinkClick>
              </a:rPr>
              <a:t>ThingSpeak</a:t>
            </a:r>
            <a:r>
              <a:rPr lang="en-US" sz="1600">
                <a:solidFill>
                  <a:schemeClr val="accent2">
                    <a:lumMod val="60000"/>
                    <a:lumOff val="40000"/>
                  </a:schemeClr>
                </a:solidFill>
                <a:latin typeface="Arial" pitchFamily="34" charset="0"/>
                <a:cs typeface="Arial" pitchFamily="34" charset="0"/>
              </a:rPr>
              <a:t>:</a:t>
            </a:r>
            <a:r>
              <a:rPr lang="en-US" sz="1600" b="1">
                <a:solidFill>
                  <a:schemeClr val="accent2">
                    <a:lumMod val="60000"/>
                    <a:lumOff val="40000"/>
                  </a:schemeClr>
                </a:solidFill>
                <a:latin typeface="Arial" pitchFamily="34" charset="0"/>
                <a:cs typeface="Arial" pitchFamily="34" charset="0"/>
              </a:rPr>
              <a:t> </a:t>
            </a:r>
            <a:r>
              <a:rPr lang="en-US" sz="1600">
                <a:solidFill>
                  <a:schemeClr val="bg2"/>
                </a:solidFill>
                <a:latin typeface="Arial" pitchFamily="34" charset="0"/>
                <a:cs typeface="Arial" pitchFamily="34" charset="0"/>
              </a:rPr>
              <a:t>Explore </a:t>
            </a:r>
            <a:r>
              <a:rPr lang="en-US" sz="1600" err="1">
                <a:solidFill>
                  <a:schemeClr val="bg2"/>
                </a:solidFill>
                <a:latin typeface="Arial" pitchFamily="34" charset="0"/>
                <a:cs typeface="Arial" pitchFamily="34" charset="0"/>
              </a:rPr>
              <a:t>LoT</a:t>
            </a:r>
            <a:r>
              <a:rPr lang="en-US" sz="1600">
                <a:solidFill>
                  <a:schemeClr val="bg2"/>
                </a:solidFill>
                <a:latin typeface="Arial" pitchFamily="34" charset="0"/>
                <a:cs typeface="Arial" pitchFamily="34" charset="0"/>
              </a:rPr>
              <a:t> Data</a:t>
            </a:r>
          </a:p>
        </p:txBody>
      </p:sp>
      <p:sp>
        <p:nvSpPr>
          <p:cNvPr id="47" name="TextBox 46"/>
          <p:cNvSpPr txBox="1"/>
          <p:nvPr/>
        </p:nvSpPr>
        <p:spPr>
          <a:xfrm>
            <a:off x="9144001" y="5855916"/>
            <a:ext cx="2971800" cy="338554"/>
          </a:xfrm>
          <a:prstGeom prst="rect">
            <a:avLst/>
          </a:prstGeom>
          <a:noFill/>
        </p:spPr>
        <p:txBody>
          <a:bodyPr wrap="square" rtlCol="0">
            <a:spAutoFit/>
          </a:bodyPr>
          <a:lstStyle/>
          <a:p>
            <a:r>
              <a:rPr lang="en-US" sz="1600">
                <a:solidFill>
                  <a:schemeClr val="accent1"/>
                </a:solidFill>
                <a:latin typeface="Arial" pitchFamily="34" charset="0"/>
                <a:cs typeface="Arial" pitchFamily="34" charset="0"/>
              </a:rPr>
              <a:t>And more for you to explore…</a:t>
            </a:r>
          </a:p>
        </p:txBody>
      </p:sp>
      <p:sp>
        <p:nvSpPr>
          <p:cNvPr id="49" name="TextBox 48"/>
          <p:cNvSpPr txBox="1"/>
          <p:nvPr/>
        </p:nvSpPr>
        <p:spPr>
          <a:xfrm>
            <a:off x="491924" y="4976066"/>
            <a:ext cx="836170" cy="276999"/>
          </a:xfrm>
          <a:prstGeom prst="rect">
            <a:avLst/>
          </a:prstGeom>
          <a:noFill/>
        </p:spPr>
        <p:txBody>
          <a:bodyPr wrap="square" rtlCol="0">
            <a:spAutoFit/>
          </a:bodyPr>
          <a:lstStyle/>
          <a:p>
            <a:r>
              <a:rPr lang="en-US" sz="1200">
                <a:solidFill>
                  <a:schemeClr val="bg2"/>
                </a:solidFill>
                <a:latin typeface="Arial" pitchFamily="34" charset="0"/>
                <a:cs typeface="Arial" pitchFamily="34" charset="0"/>
              </a:rPr>
              <a:t>Learn</a:t>
            </a:r>
          </a:p>
        </p:txBody>
      </p:sp>
      <p:sp>
        <p:nvSpPr>
          <p:cNvPr id="53" name="TextBox 52"/>
          <p:cNvSpPr txBox="1"/>
          <p:nvPr/>
        </p:nvSpPr>
        <p:spPr>
          <a:xfrm>
            <a:off x="1819400" y="4980520"/>
            <a:ext cx="792309" cy="276999"/>
          </a:xfrm>
          <a:prstGeom prst="rect">
            <a:avLst/>
          </a:prstGeom>
          <a:noFill/>
        </p:spPr>
        <p:txBody>
          <a:bodyPr wrap="square" rtlCol="0">
            <a:spAutoFit/>
          </a:bodyPr>
          <a:lstStyle/>
          <a:p>
            <a:r>
              <a:rPr lang="en-US" sz="1200">
                <a:solidFill>
                  <a:schemeClr val="bg2"/>
                </a:solidFill>
                <a:latin typeface="Arial" pitchFamily="34" charset="0"/>
                <a:cs typeface="Arial" pitchFamily="34" charset="0"/>
              </a:rPr>
              <a:t>Connect</a:t>
            </a:r>
          </a:p>
        </p:txBody>
      </p:sp>
      <p:sp>
        <p:nvSpPr>
          <p:cNvPr id="54" name="TextBox 53"/>
          <p:cNvSpPr txBox="1"/>
          <p:nvPr/>
        </p:nvSpPr>
        <p:spPr>
          <a:xfrm>
            <a:off x="981884" y="4976066"/>
            <a:ext cx="1090170" cy="276999"/>
          </a:xfrm>
          <a:prstGeom prst="rect">
            <a:avLst/>
          </a:prstGeom>
          <a:noFill/>
        </p:spPr>
        <p:txBody>
          <a:bodyPr wrap="square" rtlCol="0">
            <a:spAutoFit/>
          </a:bodyPr>
          <a:lstStyle/>
          <a:p>
            <a:r>
              <a:rPr lang="en-US" sz="1200">
                <a:solidFill>
                  <a:schemeClr val="bg2"/>
                </a:solidFill>
                <a:latin typeface="Arial" pitchFamily="34" charset="0"/>
                <a:cs typeface="Arial" pitchFamily="34" charset="0"/>
              </a:rPr>
              <a:t>Contribute</a:t>
            </a:r>
          </a:p>
        </p:txBody>
      </p:sp>
      <p:cxnSp>
        <p:nvCxnSpPr>
          <p:cNvPr id="59" name="Straight Connector 58"/>
          <p:cNvCxnSpPr/>
          <p:nvPr/>
        </p:nvCxnSpPr>
        <p:spPr>
          <a:xfrm>
            <a:off x="1023294" y="4976066"/>
            <a:ext cx="0" cy="261611"/>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831507" y="4980520"/>
            <a:ext cx="0" cy="261611"/>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83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E949D34-3CA2-F9CE-307C-051548401D45}"/>
              </a:ext>
            </a:extLst>
          </p:cNvPr>
          <p:cNvGrpSpPr/>
          <p:nvPr/>
        </p:nvGrpSpPr>
        <p:grpSpPr>
          <a:xfrm>
            <a:off x="0" y="-310548"/>
            <a:ext cx="5434877" cy="1769648"/>
            <a:chOff x="0" y="-310548"/>
            <a:chExt cx="5434877" cy="1769648"/>
          </a:xfrm>
        </p:grpSpPr>
        <p:grpSp>
          <p:nvGrpSpPr>
            <p:cNvPr id="6" name="Group 5">
              <a:extLst>
                <a:ext uri="{FF2B5EF4-FFF2-40B4-BE49-F238E27FC236}">
                  <a16:creationId xmlns:a16="http://schemas.microsoft.com/office/drawing/2014/main" id="{358B62F6-828C-3356-4625-A74BD2375790}"/>
                </a:ext>
              </a:extLst>
            </p:cNvPr>
            <p:cNvGrpSpPr/>
            <p:nvPr/>
          </p:nvGrpSpPr>
          <p:grpSpPr>
            <a:xfrm>
              <a:off x="4343400" y="-310548"/>
              <a:ext cx="1091477" cy="1507168"/>
              <a:chOff x="4343400" y="-310548"/>
              <a:chExt cx="1091477" cy="1507168"/>
            </a:xfrm>
            <a:solidFill>
              <a:srgbClr val="01518E"/>
            </a:solidFill>
          </p:grpSpPr>
          <p:sp>
            <p:nvSpPr>
              <p:cNvPr id="3" name="Isosceles Triangle 2">
                <a:extLst>
                  <a:ext uri="{FF2B5EF4-FFF2-40B4-BE49-F238E27FC236}">
                    <a16:creationId xmlns:a16="http://schemas.microsoft.com/office/drawing/2014/main" id="{874486E5-0A55-D2D9-85FD-5E99ACE30C8E}"/>
                  </a:ext>
                </a:extLst>
              </p:cNvPr>
              <p:cNvSpPr/>
              <p:nvPr/>
            </p:nvSpPr>
            <p:spPr>
              <a:xfrm rot="3600000">
                <a:off x="4447325" y="-237396"/>
                <a:ext cx="1060704" cy="914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7" name="Isosceles Triangle 26">
                <a:extLst>
                  <a:ext uri="{FF2B5EF4-FFF2-40B4-BE49-F238E27FC236}">
                    <a16:creationId xmlns:a16="http://schemas.microsoft.com/office/drawing/2014/main" id="{7A293AA0-53ED-E3A6-1F25-3342BD041456}"/>
                  </a:ext>
                </a:extLst>
              </p:cNvPr>
              <p:cNvSpPr/>
              <p:nvPr/>
            </p:nvSpPr>
            <p:spPr>
              <a:xfrm>
                <a:off x="4343400" y="282220"/>
                <a:ext cx="1060704" cy="914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sp>
          <p:nvSpPr>
            <p:cNvPr id="2" name="Rectangle 1">
              <a:extLst>
                <a:ext uri="{FF2B5EF4-FFF2-40B4-BE49-F238E27FC236}">
                  <a16:creationId xmlns:a16="http://schemas.microsoft.com/office/drawing/2014/main" id="{7B4FBED9-DE9C-8DD1-CB13-0AAD3AD9BF8A}"/>
                </a:ext>
              </a:extLst>
            </p:cNvPr>
            <p:cNvSpPr/>
            <p:nvPr/>
          </p:nvSpPr>
          <p:spPr>
            <a:xfrm>
              <a:off x="0" y="-9892"/>
              <a:ext cx="4914900" cy="1468992"/>
            </a:xfrm>
            <a:prstGeom prst="rect">
              <a:avLst/>
            </a:prstGeom>
            <a:solidFill>
              <a:srgbClr val="01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pic>
        <p:nvPicPr>
          <p:cNvPr id="25" name="Picture 24" descr="Icon, arrow&#10;&#10;Description automatically generated">
            <a:hlinkClick r:id="rId3"/>
            <a:extLst>
              <a:ext uri="{FF2B5EF4-FFF2-40B4-BE49-F238E27FC236}">
                <a16:creationId xmlns:a16="http://schemas.microsoft.com/office/drawing/2014/main" id="{D889D532-42F5-5B02-9CC7-4108F01ED296}"/>
              </a:ext>
            </a:extLst>
          </p:cNvPr>
          <p:cNvPicPr>
            <a:picLocks/>
          </p:cNvPicPr>
          <p:nvPr/>
        </p:nvPicPr>
        <p:blipFill rotWithShape="1">
          <a:blip r:embed="rId4">
            <a:extLst>
              <a:ext uri="{28A0092B-C50C-407E-A947-70E740481C1C}">
                <a14:useLocalDpi xmlns:a14="http://schemas.microsoft.com/office/drawing/2010/main" val="0"/>
              </a:ext>
            </a:extLst>
          </a:blip>
          <a:srcRect l="34395" t="10101" r="31064" b="13003"/>
          <a:stretch/>
        </p:blipFill>
        <p:spPr>
          <a:xfrm>
            <a:off x="4016227" y="3435469"/>
            <a:ext cx="2441448" cy="2075688"/>
          </a:xfrm>
          <a:prstGeom prst="hexagon">
            <a:avLst/>
          </a:prstGeom>
          <a:ln w="19050">
            <a:solidFill>
              <a:schemeClr val="bg1">
                <a:lumMod val="95000"/>
              </a:schemeClr>
            </a:solidFill>
          </a:ln>
        </p:spPr>
      </p:pic>
      <p:pic>
        <p:nvPicPr>
          <p:cNvPr id="26" name="Picture 25">
            <a:hlinkClick r:id="rId5"/>
            <a:extLst>
              <a:ext uri="{FF2B5EF4-FFF2-40B4-BE49-F238E27FC236}">
                <a16:creationId xmlns:a16="http://schemas.microsoft.com/office/drawing/2014/main" id="{6BF74644-7B15-FED1-9C39-D8CAF864C926}"/>
              </a:ext>
            </a:extLst>
          </p:cNvPr>
          <p:cNvPicPr>
            <a:picLocks/>
          </p:cNvPicPr>
          <p:nvPr/>
        </p:nvPicPr>
        <p:blipFill rotWithShape="1">
          <a:blip r:embed="rId6">
            <a:extLst>
              <a:ext uri="{28A0092B-C50C-407E-A947-70E740481C1C}">
                <a14:useLocalDpi xmlns:a14="http://schemas.microsoft.com/office/drawing/2010/main" val="0"/>
              </a:ext>
            </a:extLst>
          </a:blip>
          <a:srcRect l="31122" t="797" r="27696" b="-797"/>
          <a:stretch/>
        </p:blipFill>
        <p:spPr>
          <a:xfrm>
            <a:off x="7736060" y="1981200"/>
            <a:ext cx="3143358" cy="2672443"/>
          </a:xfrm>
          <a:prstGeom prst="hexagon">
            <a:avLst/>
          </a:prstGeom>
          <a:ln w="19050">
            <a:solidFill>
              <a:schemeClr val="bg1">
                <a:lumMod val="95000"/>
              </a:schemeClr>
            </a:solidFill>
          </a:ln>
          <a:effectLst>
            <a:outerShdw blurRad="152400" dist="317500" dir="5400000" sx="90000" sy="-19000" rotWithShape="0">
              <a:prstClr val="black">
                <a:alpha val="15000"/>
              </a:prstClr>
            </a:outerShdw>
          </a:effectLst>
        </p:spPr>
      </p:pic>
      <p:sp>
        <p:nvSpPr>
          <p:cNvPr id="11" name="Title 10">
            <a:extLst>
              <a:ext uri="{FF2B5EF4-FFF2-40B4-BE49-F238E27FC236}">
                <a16:creationId xmlns:a16="http://schemas.microsoft.com/office/drawing/2014/main" id="{20CB6430-826B-4973-8E2C-E139637E93D7}"/>
              </a:ext>
            </a:extLst>
          </p:cNvPr>
          <p:cNvSpPr>
            <a:spLocks noGrp="1"/>
          </p:cNvSpPr>
          <p:nvPr>
            <p:ph type="title"/>
          </p:nvPr>
        </p:nvSpPr>
        <p:spPr>
          <a:xfrm>
            <a:off x="5236951" y="341174"/>
            <a:ext cx="6934200" cy="609600"/>
          </a:xfrm>
        </p:spPr>
        <p:txBody>
          <a:bodyPr anchor="t">
            <a:normAutofit fontScale="90000"/>
          </a:bodyPr>
          <a:lstStyle/>
          <a:p>
            <a:pPr algn="ctr"/>
            <a:r>
              <a:rPr lang="en-US" sz="3600" dirty="0"/>
              <a:t>Onramp Courses</a:t>
            </a:r>
          </a:p>
        </p:txBody>
      </p:sp>
      <p:pic>
        <p:nvPicPr>
          <p:cNvPr id="22" name="Picture 21" descr="A picture containing shape&#10;&#10;Description automatically generated">
            <a:hlinkClick r:id="rId7"/>
            <a:extLst>
              <a:ext uri="{FF2B5EF4-FFF2-40B4-BE49-F238E27FC236}">
                <a16:creationId xmlns:a16="http://schemas.microsoft.com/office/drawing/2014/main" id="{FA98B2F8-2354-734E-A8A3-6EF4C163FAA7}"/>
              </a:ext>
            </a:extLst>
          </p:cNvPr>
          <p:cNvPicPr>
            <a:picLocks/>
          </p:cNvPicPr>
          <p:nvPr/>
        </p:nvPicPr>
        <p:blipFill rotWithShape="1">
          <a:blip r:embed="rId8">
            <a:extLst>
              <a:ext uri="{28A0092B-C50C-407E-A947-70E740481C1C}">
                <a14:useLocalDpi xmlns:a14="http://schemas.microsoft.com/office/drawing/2010/main" val="0"/>
              </a:ext>
            </a:extLst>
          </a:blip>
          <a:srcRect l="29914" t="4453" r="30143" b="1014"/>
          <a:stretch/>
        </p:blipFill>
        <p:spPr>
          <a:xfrm>
            <a:off x="2091112" y="338546"/>
            <a:ext cx="2441448" cy="2075688"/>
          </a:xfrm>
          <a:prstGeom prst="hexagon">
            <a:avLst/>
          </a:prstGeom>
          <a:ln w="19050">
            <a:solidFill>
              <a:schemeClr val="bg1">
                <a:lumMod val="95000"/>
              </a:schemeClr>
            </a:solidFill>
          </a:ln>
        </p:spPr>
      </p:pic>
      <p:pic>
        <p:nvPicPr>
          <p:cNvPr id="10" name="Picture 9" descr="Graphical user interface, application&#10;&#10;Description automatically generated">
            <a:hlinkClick r:id="rId9"/>
            <a:extLst>
              <a:ext uri="{FF2B5EF4-FFF2-40B4-BE49-F238E27FC236}">
                <a16:creationId xmlns:a16="http://schemas.microsoft.com/office/drawing/2014/main" id="{1239A860-BA95-8865-7C3F-62B6DDFC1391}"/>
              </a:ext>
            </a:extLst>
          </p:cNvPr>
          <p:cNvPicPr>
            <a:picLocks/>
          </p:cNvPicPr>
          <p:nvPr/>
        </p:nvPicPr>
        <p:blipFill rotWithShape="1">
          <a:blip r:embed="rId10">
            <a:extLst>
              <a:ext uri="{28A0092B-C50C-407E-A947-70E740481C1C}">
                <a14:useLocalDpi xmlns:a14="http://schemas.microsoft.com/office/drawing/2010/main" val="0"/>
              </a:ext>
            </a:extLst>
          </a:blip>
          <a:srcRect l="30220" r="29941"/>
          <a:stretch/>
        </p:blipFill>
        <p:spPr>
          <a:xfrm>
            <a:off x="168009" y="3435469"/>
            <a:ext cx="2438400" cy="2075688"/>
          </a:xfrm>
          <a:prstGeom prst="hexagon">
            <a:avLst/>
          </a:prstGeom>
          <a:ln w="19050">
            <a:solidFill>
              <a:schemeClr val="bg1">
                <a:lumMod val="95000"/>
              </a:schemeClr>
            </a:solidFill>
          </a:ln>
        </p:spPr>
      </p:pic>
      <p:pic>
        <p:nvPicPr>
          <p:cNvPr id="28" name="Picture 27" descr="A picture containing diagram&#10;&#10;Description automatically generated">
            <a:hlinkClick r:id="rId11"/>
            <a:extLst>
              <a:ext uri="{FF2B5EF4-FFF2-40B4-BE49-F238E27FC236}">
                <a16:creationId xmlns:a16="http://schemas.microsoft.com/office/drawing/2014/main" id="{F34E2252-E795-2D41-DBB7-A35A02B1BC65}"/>
              </a:ext>
            </a:extLst>
          </p:cNvPr>
          <p:cNvPicPr>
            <a:picLocks/>
          </p:cNvPicPr>
          <p:nvPr/>
        </p:nvPicPr>
        <p:blipFill rotWithShape="1">
          <a:blip r:embed="rId12">
            <a:extLst>
              <a:ext uri="{28A0092B-C50C-407E-A947-70E740481C1C}">
                <a14:useLocalDpi xmlns:a14="http://schemas.microsoft.com/office/drawing/2010/main" val="0"/>
              </a:ext>
            </a:extLst>
          </a:blip>
          <a:srcRect l="29942" r="29506"/>
          <a:stretch/>
        </p:blipFill>
        <p:spPr>
          <a:xfrm>
            <a:off x="174888" y="1343297"/>
            <a:ext cx="2441448" cy="2075688"/>
          </a:xfrm>
          <a:prstGeom prst="hexagon">
            <a:avLst/>
          </a:prstGeom>
          <a:ln w="19050">
            <a:solidFill>
              <a:schemeClr val="bg1">
                <a:lumMod val="95000"/>
              </a:schemeClr>
            </a:solidFill>
          </a:ln>
        </p:spPr>
      </p:pic>
      <p:pic>
        <p:nvPicPr>
          <p:cNvPr id="20" name="Picture 19" descr="Diagram&#10;&#10;Description automatically generated">
            <a:hlinkClick r:id="rId13"/>
            <a:extLst>
              <a:ext uri="{FF2B5EF4-FFF2-40B4-BE49-F238E27FC236}">
                <a16:creationId xmlns:a16="http://schemas.microsoft.com/office/drawing/2014/main" id="{09E89C14-EE44-B7F7-3C5E-59F3C463BEA0}"/>
              </a:ext>
            </a:extLst>
          </p:cNvPr>
          <p:cNvPicPr>
            <a:picLocks/>
          </p:cNvPicPr>
          <p:nvPr/>
        </p:nvPicPr>
        <p:blipFill rotWithShape="1">
          <a:blip r:embed="rId14">
            <a:extLst>
              <a:ext uri="{28A0092B-C50C-407E-A947-70E740481C1C}">
                <a14:useLocalDpi xmlns:a14="http://schemas.microsoft.com/office/drawing/2010/main" val="0"/>
              </a:ext>
            </a:extLst>
          </a:blip>
          <a:srcRect l="30052" t="-289" r="29879" b="289"/>
          <a:stretch/>
        </p:blipFill>
        <p:spPr>
          <a:xfrm>
            <a:off x="2098606" y="4481555"/>
            <a:ext cx="2441448" cy="2075688"/>
          </a:xfrm>
          <a:prstGeom prst="hexagon">
            <a:avLst/>
          </a:prstGeom>
          <a:ln w="19050">
            <a:solidFill>
              <a:schemeClr val="bg1">
                <a:lumMod val="95000"/>
              </a:schemeClr>
            </a:solidFill>
          </a:ln>
        </p:spPr>
      </p:pic>
      <p:pic>
        <p:nvPicPr>
          <p:cNvPr id="8" name="Picture 7" descr="Graphical user interface, background pattern&#10;&#10;Description automatically generated">
            <a:hlinkClick r:id="rId15"/>
            <a:extLst>
              <a:ext uri="{FF2B5EF4-FFF2-40B4-BE49-F238E27FC236}">
                <a16:creationId xmlns:a16="http://schemas.microsoft.com/office/drawing/2014/main" id="{6C885A94-230B-D024-6248-9F7AB0A5790E}"/>
              </a:ext>
            </a:extLst>
          </p:cNvPr>
          <p:cNvPicPr>
            <a:picLocks/>
          </p:cNvPicPr>
          <p:nvPr/>
        </p:nvPicPr>
        <p:blipFill rotWithShape="1">
          <a:blip r:embed="rId16">
            <a:extLst>
              <a:ext uri="{28A0092B-C50C-407E-A947-70E740481C1C}">
                <a14:useLocalDpi xmlns:a14="http://schemas.microsoft.com/office/drawing/2010/main" val="0"/>
              </a:ext>
            </a:extLst>
          </a:blip>
          <a:srcRect l="27759" t="65" r="27681" b="-65"/>
          <a:stretch/>
        </p:blipFill>
        <p:spPr>
          <a:xfrm>
            <a:off x="4032250" y="1374617"/>
            <a:ext cx="2441448" cy="2075688"/>
          </a:xfrm>
          <a:prstGeom prst="hexagon">
            <a:avLst/>
          </a:prstGeom>
          <a:ln w="19050">
            <a:solidFill>
              <a:schemeClr val="bg1">
                <a:lumMod val="95000"/>
              </a:schemeClr>
            </a:solidFill>
          </a:ln>
        </p:spPr>
      </p:pic>
      <p:pic>
        <p:nvPicPr>
          <p:cNvPr id="12" name="Picture 11" descr="A picture containing text, swimming, ocean floor&#10;&#10;Description automatically generated">
            <a:hlinkClick r:id="rId17"/>
            <a:extLst>
              <a:ext uri="{FF2B5EF4-FFF2-40B4-BE49-F238E27FC236}">
                <a16:creationId xmlns:a16="http://schemas.microsoft.com/office/drawing/2014/main" id="{523F3114-3CD4-A233-A73D-8D80A288F530}"/>
              </a:ext>
            </a:extLst>
          </p:cNvPr>
          <p:cNvPicPr>
            <a:picLocks/>
          </p:cNvPicPr>
          <p:nvPr/>
        </p:nvPicPr>
        <p:blipFill rotWithShape="1">
          <a:blip r:embed="rId18">
            <a:extLst>
              <a:ext uri="{28A0092B-C50C-407E-A947-70E740481C1C}">
                <a14:useLocalDpi xmlns:a14="http://schemas.microsoft.com/office/drawing/2010/main" val="0"/>
              </a:ext>
            </a:extLst>
          </a:blip>
          <a:srcRect l="28937" t="10879" r="29797" b="-347"/>
          <a:stretch/>
        </p:blipFill>
        <p:spPr>
          <a:xfrm>
            <a:off x="2093907" y="2392929"/>
            <a:ext cx="2444749" cy="2072142"/>
          </a:xfrm>
          <a:prstGeom prst="hexagon">
            <a:avLst/>
          </a:prstGeom>
          <a:ln w="19050">
            <a:solidFill>
              <a:schemeClr val="bg1">
                <a:lumMod val="95000"/>
              </a:schemeClr>
            </a:solidFill>
          </a:ln>
        </p:spPr>
      </p:pic>
      <p:sp>
        <p:nvSpPr>
          <p:cNvPr id="4" name="TextBox 3">
            <a:extLst>
              <a:ext uri="{FF2B5EF4-FFF2-40B4-BE49-F238E27FC236}">
                <a16:creationId xmlns:a16="http://schemas.microsoft.com/office/drawing/2014/main" id="{762B65E2-1500-62B8-B00F-F020CDE05B2B}"/>
              </a:ext>
            </a:extLst>
          </p:cNvPr>
          <p:cNvSpPr txBox="1"/>
          <p:nvPr/>
        </p:nvSpPr>
        <p:spPr>
          <a:xfrm>
            <a:off x="8682311" y="2234786"/>
            <a:ext cx="1250855" cy="2246769"/>
          </a:xfrm>
          <a:prstGeom prst="rect">
            <a:avLst/>
          </a:prstGeom>
          <a:noFill/>
        </p:spPr>
        <p:txBody>
          <a:bodyPr wrap="none" rtlCol="0">
            <a:spAutoFit/>
          </a:bodyPr>
          <a:lstStyle/>
          <a:p>
            <a:r>
              <a:rPr lang="en-US" sz="2000" b="1">
                <a:solidFill>
                  <a:schemeClr val="bg1"/>
                </a:solidFill>
                <a:latin typeface="Arial" pitchFamily="34" charset="0"/>
                <a:cs typeface="Arial" pitchFamily="34" charset="0"/>
              </a:rPr>
              <a:t>MATLAB</a:t>
            </a:r>
          </a:p>
          <a:p>
            <a:endParaRPr lang="en-US" sz="2000" b="1">
              <a:solidFill>
                <a:schemeClr val="bg1"/>
              </a:solidFill>
              <a:latin typeface="Arial" pitchFamily="34" charset="0"/>
              <a:cs typeface="Arial" pitchFamily="34" charset="0"/>
            </a:endParaRPr>
          </a:p>
          <a:p>
            <a:endParaRPr lang="en-US" sz="2000" b="1">
              <a:solidFill>
                <a:schemeClr val="bg1"/>
              </a:solidFill>
              <a:latin typeface="Arial" pitchFamily="34" charset="0"/>
              <a:cs typeface="Arial" pitchFamily="34" charset="0"/>
            </a:endParaRPr>
          </a:p>
          <a:p>
            <a:endParaRPr lang="en-US" sz="2000" b="1">
              <a:solidFill>
                <a:schemeClr val="bg1"/>
              </a:solidFill>
              <a:latin typeface="Arial" pitchFamily="34" charset="0"/>
              <a:cs typeface="Arial" pitchFamily="34" charset="0"/>
            </a:endParaRPr>
          </a:p>
          <a:p>
            <a:endParaRPr lang="en-US" sz="2000" b="1">
              <a:solidFill>
                <a:schemeClr val="bg1"/>
              </a:solidFill>
              <a:latin typeface="Arial" pitchFamily="34" charset="0"/>
              <a:cs typeface="Arial" pitchFamily="34" charset="0"/>
            </a:endParaRPr>
          </a:p>
          <a:p>
            <a:endParaRPr lang="en-US" sz="2000" b="1">
              <a:solidFill>
                <a:schemeClr val="bg1"/>
              </a:solidFill>
              <a:latin typeface="Arial" pitchFamily="34" charset="0"/>
              <a:cs typeface="Arial" pitchFamily="34" charset="0"/>
            </a:endParaRPr>
          </a:p>
          <a:p>
            <a:r>
              <a:rPr lang="en-US" sz="2000" b="1">
                <a:solidFill>
                  <a:schemeClr val="bg1"/>
                </a:solidFill>
                <a:latin typeface="Arial" pitchFamily="34" charset="0"/>
                <a:cs typeface="Arial" pitchFamily="34" charset="0"/>
              </a:rPr>
              <a:t>Onramp</a:t>
            </a:r>
          </a:p>
        </p:txBody>
      </p:sp>
      <p:sp>
        <p:nvSpPr>
          <p:cNvPr id="5" name="TextBox 4">
            <a:extLst>
              <a:ext uri="{FF2B5EF4-FFF2-40B4-BE49-F238E27FC236}">
                <a16:creationId xmlns:a16="http://schemas.microsoft.com/office/drawing/2014/main" id="{C58A94B2-9989-1A6F-2C47-963A1573373E}"/>
              </a:ext>
            </a:extLst>
          </p:cNvPr>
          <p:cNvSpPr txBox="1"/>
          <p:nvPr/>
        </p:nvSpPr>
        <p:spPr>
          <a:xfrm>
            <a:off x="4419599" y="1404670"/>
            <a:ext cx="1676401" cy="1938992"/>
          </a:xfrm>
          <a:prstGeom prst="rect">
            <a:avLst/>
          </a:prstGeom>
          <a:noFill/>
        </p:spPr>
        <p:txBody>
          <a:bodyPr wrap="square" rtlCol="0">
            <a:spAutoFit/>
          </a:bodyPr>
          <a:lstStyle/>
          <a:p>
            <a:pPr algn="ctr"/>
            <a:r>
              <a:rPr lang="en-US" sz="2000" b="1">
                <a:solidFill>
                  <a:schemeClr val="bg1"/>
                </a:solidFill>
                <a:latin typeface="Arial" pitchFamily="34" charset="0"/>
                <a:cs typeface="Arial" pitchFamily="34" charset="0"/>
              </a:rPr>
              <a:t>Machine </a:t>
            </a:r>
          </a:p>
          <a:p>
            <a:pPr algn="ctr"/>
            <a:endParaRPr lang="en-US" sz="2000" b="1">
              <a:solidFill>
                <a:schemeClr val="bg1"/>
              </a:solidFill>
              <a:latin typeface="Arial" pitchFamily="34" charset="0"/>
              <a:cs typeface="Arial" pitchFamily="34" charset="0"/>
            </a:endParaRPr>
          </a:p>
          <a:p>
            <a:pPr algn="ctr"/>
            <a:endParaRPr lang="en-US" sz="2000" b="1">
              <a:solidFill>
                <a:schemeClr val="bg1"/>
              </a:solidFill>
              <a:latin typeface="Arial" pitchFamily="34" charset="0"/>
              <a:cs typeface="Arial" pitchFamily="34" charset="0"/>
            </a:endParaRPr>
          </a:p>
          <a:p>
            <a:pPr algn="ctr"/>
            <a:endParaRPr lang="en-US" sz="2000" b="1">
              <a:solidFill>
                <a:schemeClr val="bg1"/>
              </a:solidFill>
              <a:latin typeface="Arial" pitchFamily="34" charset="0"/>
              <a:cs typeface="Arial" pitchFamily="34" charset="0"/>
            </a:endParaRPr>
          </a:p>
          <a:p>
            <a:pPr algn="ctr"/>
            <a:endParaRPr lang="en-US" sz="2000" b="1">
              <a:solidFill>
                <a:schemeClr val="bg1"/>
              </a:solidFill>
              <a:latin typeface="Arial" pitchFamily="34" charset="0"/>
              <a:cs typeface="Arial" pitchFamily="34" charset="0"/>
            </a:endParaRPr>
          </a:p>
          <a:p>
            <a:pPr algn="ctr"/>
            <a:r>
              <a:rPr lang="en-US" sz="2000" b="1">
                <a:solidFill>
                  <a:schemeClr val="bg1"/>
                </a:solidFill>
                <a:latin typeface="Arial" pitchFamily="34" charset="0"/>
                <a:cs typeface="Arial" pitchFamily="34" charset="0"/>
              </a:rPr>
              <a:t>Learning </a:t>
            </a:r>
          </a:p>
        </p:txBody>
      </p:sp>
      <p:sp>
        <p:nvSpPr>
          <p:cNvPr id="16" name="TextBox 15">
            <a:extLst>
              <a:ext uri="{FF2B5EF4-FFF2-40B4-BE49-F238E27FC236}">
                <a16:creationId xmlns:a16="http://schemas.microsoft.com/office/drawing/2014/main" id="{9824AABC-8CFB-37C5-3C63-1FBFD756755E}"/>
              </a:ext>
            </a:extLst>
          </p:cNvPr>
          <p:cNvSpPr txBox="1"/>
          <p:nvPr/>
        </p:nvSpPr>
        <p:spPr>
          <a:xfrm>
            <a:off x="2551864" y="527689"/>
            <a:ext cx="1568058" cy="1631216"/>
          </a:xfrm>
          <a:prstGeom prst="rect">
            <a:avLst/>
          </a:prstGeom>
          <a:noFill/>
        </p:spPr>
        <p:txBody>
          <a:bodyPr wrap="none" rtlCol="0">
            <a:spAutoFit/>
          </a:bodyPr>
          <a:lstStyle/>
          <a:p>
            <a:pPr algn="ctr"/>
            <a:r>
              <a:rPr lang="en-US" sz="2000" b="1">
                <a:solidFill>
                  <a:schemeClr val="bg1"/>
                </a:solidFill>
                <a:latin typeface="Arial" pitchFamily="34" charset="0"/>
                <a:cs typeface="Arial" pitchFamily="34" charset="0"/>
              </a:rPr>
              <a:t>Signal</a:t>
            </a:r>
          </a:p>
          <a:p>
            <a:pPr algn="ctr"/>
            <a:endParaRPr lang="en-US" sz="2000" b="1">
              <a:solidFill>
                <a:schemeClr val="bg1"/>
              </a:solidFill>
              <a:latin typeface="Arial" pitchFamily="34" charset="0"/>
              <a:cs typeface="Arial" pitchFamily="34" charset="0"/>
            </a:endParaRPr>
          </a:p>
          <a:p>
            <a:pPr algn="ctr"/>
            <a:endParaRPr lang="en-US" sz="2000" b="1">
              <a:solidFill>
                <a:schemeClr val="bg1"/>
              </a:solidFill>
              <a:latin typeface="Arial" pitchFamily="34" charset="0"/>
              <a:cs typeface="Arial" pitchFamily="34" charset="0"/>
            </a:endParaRPr>
          </a:p>
          <a:p>
            <a:pPr algn="ctr"/>
            <a:endParaRPr lang="en-US" sz="2000" b="1">
              <a:solidFill>
                <a:schemeClr val="bg1"/>
              </a:solidFill>
              <a:latin typeface="Arial" pitchFamily="34" charset="0"/>
              <a:cs typeface="Arial" pitchFamily="34" charset="0"/>
            </a:endParaRPr>
          </a:p>
          <a:p>
            <a:pPr algn="ctr"/>
            <a:r>
              <a:rPr lang="en-US" sz="2000" b="1">
                <a:solidFill>
                  <a:schemeClr val="bg1"/>
                </a:solidFill>
                <a:latin typeface="Arial" pitchFamily="34" charset="0"/>
                <a:cs typeface="Arial" pitchFamily="34" charset="0"/>
              </a:rPr>
              <a:t>Processing</a:t>
            </a:r>
          </a:p>
        </p:txBody>
      </p:sp>
      <p:sp>
        <p:nvSpPr>
          <p:cNvPr id="17" name="TextBox 16">
            <a:extLst>
              <a:ext uri="{FF2B5EF4-FFF2-40B4-BE49-F238E27FC236}">
                <a16:creationId xmlns:a16="http://schemas.microsoft.com/office/drawing/2014/main" id="{C78B4AB7-B1B7-83B8-2409-080D86E3DB9A}"/>
              </a:ext>
            </a:extLst>
          </p:cNvPr>
          <p:cNvSpPr txBox="1"/>
          <p:nvPr/>
        </p:nvSpPr>
        <p:spPr>
          <a:xfrm>
            <a:off x="2514600" y="2467835"/>
            <a:ext cx="1638590" cy="1631216"/>
          </a:xfrm>
          <a:prstGeom prst="rect">
            <a:avLst/>
          </a:prstGeom>
          <a:noFill/>
        </p:spPr>
        <p:txBody>
          <a:bodyPr wrap="none" rtlCol="0">
            <a:spAutoFit/>
          </a:bodyPr>
          <a:lstStyle/>
          <a:p>
            <a:pPr algn="ctr"/>
            <a:r>
              <a:rPr lang="en-US" sz="2000" b="1" dirty="0">
                <a:solidFill>
                  <a:schemeClr val="bg1"/>
                </a:solidFill>
                <a:latin typeface="Arial" pitchFamily="34" charset="0"/>
                <a:cs typeface="Arial" pitchFamily="34" charset="0"/>
              </a:rPr>
              <a:t>Image </a:t>
            </a:r>
          </a:p>
          <a:p>
            <a:pPr algn="ctr"/>
            <a:endParaRPr lang="en-US" sz="2000" b="1" dirty="0">
              <a:solidFill>
                <a:schemeClr val="bg1"/>
              </a:solidFill>
              <a:latin typeface="Arial" pitchFamily="34" charset="0"/>
              <a:cs typeface="Arial" pitchFamily="34" charset="0"/>
            </a:endParaRPr>
          </a:p>
          <a:p>
            <a:pPr algn="ctr"/>
            <a:endParaRPr lang="en-US" sz="2000" b="1" dirty="0">
              <a:solidFill>
                <a:schemeClr val="bg1"/>
              </a:solidFill>
              <a:latin typeface="Arial" pitchFamily="34" charset="0"/>
              <a:cs typeface="Arial" pitchFamily="34" charset="0"/>
            </a:endParaRPr>
          </a:p>
          <a:p>
            <a:pPr algn="ctr"/>
            <a:endParaRPr lang="en-US" sz="2000" b="1" dirty="0">
              <a:solidFill>
                <a:schemeClr val="bg1"/>
              </a:solidFill>
              <a:latin typeface="Arial" pitchFamily="34" charset="0"/>
              <a:cs typeface="Arial" pitchFamily="34" charset="0"/>
            </a:endParaRPr>
          </a:p>
          <a:p>
            <a:pPr algn="ctr"/>
            <a:r>
              <a:rPr lang="en-US" sz="2000" b="1" dirty="0">
                <a:solidFill>
                  <a:schemeClr val="bg1"/>
                </a:solidFill>
                <a:latin typeface="Arial" pitchFamily="34" charset="0"/>
                <a:cs typeface="Arial" pitchFamily="34" charset="0"/>
              </a:rPr>
              <a:t>Processing </a:t>
            </a:r>
          </a:p>
        </p:txBody>
      </p:sp>
      <p:sp>
        <p:nvSpPr>
          <p:cNvPr id="18" name="TextBox 17">
            <a:extLst>
              <a:ext uri="{FF2B5EF4-FFF2-40B4-BE49-F238E27FC236}">
                <a16:creationId xmlns:a16="http://schemas.microsoft.com/office/drawing/2014/main" id="{6B85AE49-01B2-5364-0CBA-BC6AB876248B}"/>
              </a:ext>
            </a:extLst>
          </p:cNvPr>
          <p:cNvSpPr txBox="1"/>
          <p:nvPr/>
        </p:nvSpPr>
        <p:spPr>
          <a:xfrm>
            <a:off x="753061" y="1490008"/>
            <a:ext cx="1268296" cy="1938992"/>
          </a:xfrm>
          <a:prstGeom prst="rect">
            <a:avLst/>
          </a:prstGeom>
          <a:noFill/>
        </p:spPr>
        <p:txBody>
          <a:bodyPr wrap="none" rtlCol="0">
            <a:spAutoFit/>
          </a:bodyPr>
          <a:lstStyle/>
          <a:p>
            <a:pPr algn="ctr"/>
            <a:r>
              <a:rPr lang="en-US" sz="2000" b="1" dirty="0">
                <a:solidFill>
                  <a:schemeClr val="bg1"/>
                </a:solidFill>
                <a:latin typeface="Arial" pitchFamily="34" charset="0"/>
                <a:cs typeface="Arial" pitchFamily="34" charset="0"/>
              </a:rPr>
              <a:t>Deep </a:t>
            </a:r>
          </a:p>
          <a:p>
            <a:pPr algn="ctr"/>
            <a:endParaRPr lang="en-US" sz="1600" b="1" dirty="0">
              <a:solidFill>
                <a:schemeClr val="bg1"/>
              </a:solidFill>
              <a:latin typeface="Arial" pitchFamily="34" charset="0"/>
              <a:cs typeface="Arial" pitchFamily="34" charset="0"/>
            </a:endParaRPr>
          </a:p>
          <a:p>
            <a:pPr algn="ctr"/>
            <a:endParaRPr lang="en-US" sz="2000" b="1" dirty="0">
              <a:solidFill>
                <a:schemeClr val="bg1"/>
              </a:solidFill>
              <a:latin typeface="Arial" pitchFamily="34" charset="0"/>
              <a:cs typeface="Arial" pitchFamily="34" charset="0"/>
            </a:endParaRPr>
          </a:p>
          <a:p>
            <a:pPr algn="ctr"/>
            <a:endParaRPr lang="en-US" sz="2000" b="1" dirty="0">
              <a:solidFill>
                <a:schemeClr val="bg1"/>
              </a:solidFill>
              <a:latin typeface="Arial" pitchFamily="34" charset="0"/>
              <a:cs typeface="Arial" pitchFamily="34" charset="0"/>
            </a:endParaRPr>
          </a:p>
          <a:p>
            <a:pPr algn="ctr"/>
            <a:endParaRPr lang="en-US" sz="2000" b="1" dirty="0">
              <a:solidFill>
                <a:schemeClr val="bg1"/>
              </a:solidFill>
              <a:latin typeface="Arial" pitchFamily="34" charset="0"/>
              <a:cs typeface="Arial" pitchFamily="34" charset="0"/>
            </a:endParaRPr>
          </a:p>
          <a:p>
            <a:pPr algn="ctr"/>
            <a:r>
              <a:rPr lang="en-US" sz="2000" b="1" dirty="0">
                <a:solidFill>
                  <a:schemeClr val="bg1"/>
                </a:solidFill>
                <a:latin typeface="Arial" pitchFamily="34" charset="0"/>
                <a:cs typeface="Arial" pitchFamily="34" charset="0"/>
              </a:rPr>
              <a:t>Learning</a:t>
            </a:r>
          </a:p>
        </p:txBody>
      </p:sp>
      <p:sp>
        <p:nvSpPr>
          <p:cNvPr id="19" name="TextBox 18">
            <a:extLst>
              <a:ext uri="{FF2B5EF4-FFF2-40B4-BE49-F238E27FC236}">
                <a16:creationId xmlns:a16="http://schemas.microsoft.com/office/drawing/2014/main" id="{B5781229-43D3-2F2C-2FF6-016D6F1280E1}"/>
              </a:ext>
            </a:extLst>
          </p:cNvPr>
          <p:cNvSpPr txBox="1"/>
          <p:nvPr/>
        </p:nvSpPr>
        <p:spPr>
          <a:xfrm>
            <a:off x="703205" y="3547365"/>
            <a:ext cx="1322798" cy="400110"/>
          </a:xfrm>
          <a:prstGeom prst="rect">
            <a:avLst/>
          </a:prstGeom>
          <a:noFill/>
        </p:spPr>
        <p:txBody>
          <a:bodyPr wrap="none" rtlCol="0">
            <a:spAutoFit/>
          </a:bodyPr>
          <a:lstStyle/>
          <a:p>
            <a:pPr algn="ctr"/>
            <a:r>
              <a:rPr lang="en-US" sz="2000" b="1" err="1">
                <a:solidFill>
                  <a:schemeClr val="bg1"/>
                </a:solidFill>
                <a:latin typeface="Arial" pitchFamily="34" charset="0"/>
                <a:cs typeface="Arial" pitchFamily="34" charset="0"/>
              </a:rPr>
              <a:t>Stateflow</a:t>
            </a:r>
            <a:endParaRPr lang="en-US" sz="2000" b="1">
              <a:solidFill>
                <a:schemeClr val="bg1"/>
              </a:solidFill>
              <a:latin typeface="Arial" pitchFamily="34" charset="0"/>
              <a:cs typeface="Arial" pitchFamily="34" charset="0"/>
            </a:endParaRPr>
          </a:p>
        </p:txBody>
      </p:sp>
      <p:sp>
        <p:nvSpPr>
          <p:cNvPr id="21" name="TextBox 20">
            <a:extLst>
              <a:ext uri="{FF2B5EF4-FFF2-40B4-BE49-F238E27FC236}">
                <a16:creationId xmlns:a16="http://schemas.microsoft.com/office/drawing/2014/main" id="{40F7F86C-E3E1-A6C9-5AB7-FCC824A692AE}"/>
              </a:ext>
            </a:extLst>
          </p:cNvPr>
          <p:cNvSpPr txBox="1"/>
          <p:nvPr/>
        </p:nvSpPr>
        <p:spPr>
          <a:xfrm>
            <a:off x="4606130" y="3544151"/>
            <a:ext cx="1322798" cy="1938992"/>
          </a:xfrm>
          <a:prstGeom prst="rect">
            <a:avLst/>
          </a:prstGeom>
          <a:noFill/>
        </p:spPr>
        <p:txBody>
          <a:bodyPr wrap="none" rtlCol="0">
            <a:spAutoFit/>
          </a:bodyPr>
          <a:lstStyle/>
          <a:p>
            <a:pPr algn="ctr"/>
            <a:r>
              <a:rPr lang="en-US" sz="2000" b="1" dirty="0">
                <a:solidFill>
                  <a:schemeClr val="bg1"/>
                </a:solidFill>
                <a:latin typeface="Arial" pitchFamily="34" charset="0"/>
                <a:cs typeface="Arial" pitchFamily="34" charset="0"/>
              </a:rPr>
              <a:t>Simulink </a:t>
            </a:r>
          </a:p>
          <a:p>
            <a:pPr algn="ctr"/>
            <a:endParaRPr lang="en-US" sz="2000" b="1" dirty="0">
              <a:solidFill>
                <a:schemeClr val="bg1"/>
              </a:solidFill>
              <a:latin typeface="Arial" pitchFamily="34" charset="0"/>
              <a:cs typeface="Arial" pitchFamily="34" charset="0"/>
            </a:endParaRPr>
          </a:p>
          <a:p>
            <a:pPr algn="ctr"/>
            <a:endParaRPr lang="en-US" sz="2000" b="1" dirty="0">
              <a:solidFill>
                <a:schemeClr val="bg1"/>
              </a:solidFill>
              <a:latin typeface="Arial" pitchFamily="34" charset="0"/>
              <a:cs typeface="Arial" pitchFamily="34" charset="0"/>
            </a:endParaRPr>
          </a:p>
          <a:p>
            <a:pPr algn="ctr"/>
            <a:endParaRPr lang="en-US" sz="2000" b="1" dirty="0">
              <a:solidFill>
                <a:schemeClr val="bg1"/>
              </a:solidFill>
              <a:latin typeface="Arial" pitchFamily="34" charset="0"/>
              <a:cs typeface="Arial" pitchFamily="34" charset="0"/>
            </a:endParaRPr>
          </a:p>
          <a:p>
            <a:pPr algn="ctr"/>
            <a:endParaRPr lang="en-US" sz="2000" b="1" dirty="0">
              <a:solidFill>
                <a:schemeClr val="bg1"/>
              </a:solidFill>
              <a:latin typeface="Arial" pitchFamily="34" charset="0"/>
              <a:cs typeface="Arial" pitchFamily="34" charset="0"/>
            </a:endParaRPr>
          </a:p>
          <a:p>
            <a:pPr algn="ctr"/>
            <a:r>
              <a:rPr lang="en-US" sz="2000" b="1" dirty="0">
                <a:solidFill>
                  <a:schemeClr val="bg1"/>
                </a:solidFill>
                <a:latin typeface="Arial" pitchFamily="34" charset="0"/>
                <a:cs typeface="Arial" pitchFamily="34" charset="0"/>
              </a:rPr>
              <a:t>Onramp</a:t>
            </a:r>
          </a:p>
        </p:txBody>
      </p:sp>
      <p:sp>
        <p:nvSpPr>
          <p:cNvPr id="23" name="TextBox 22">
            <a:extLst>
              <a:ext uri="{FF2B5EF4-FFF2-40B4-BE49-F238E27FC236}">
                <a16:creationId xmlns:a16="http://schemas.microsoft.com/office/drawing/2014/main" id="{D08C36D1-3B70-C118-C059-2E432D72D329}"/>
              </a:ext>
            </a:extLst>
          </p:cNvPr>
          <p:cNvSpPr txBox="1"/>
          <p:nvPr/>
        </p:nvSpPr>
        <p:spPr>
          <a:xfrm>
            <a:off x="2551051" y="4459088"/>
            <a:ext cx="1521570" cy="2000548"/>
          </a:xfrm>
          <a:prstGeom prst="rect">
            <a:avLst/>
          </a:prstGeom>
          <a:noFill/>
        </p:spPr>
        <p:txBody>
          <a:bodyPr wrap="none" rtlCol="0">
            <a:spAutoFit/>
          </a:bodyPr>
          <a:lstStyle/>
          <a:p>
            <a:pPr algn="ctr"/>
            <a:r>
              <a:rPr lang="en-US" sz="2000" b="1">
                <a:solidFill>
                  <a:schemeClr val="bg1"/>
                </a:solidFill>
                <a:latin typeface="Arial" pitchFamily="34" charset="0"/>
                <a:cs typeface="Arial" pitchFamily="34" charset="0"/>
              </a:rPr>
              <a:t>Control </a:t>
            </a:r>
          </a:p>
          <a:p>
            <a:pPr algn="ctr"/>
            <a:r>
              <a:rPr lang="en-US" sz="2000" b="1">
                <a:solidFill>
                  <a:schemeClr val="bg1"/>
                </a:solidFill>
                <a:latin typeface="Arial" pitchFamily="34" charset="0"/>
                <a:cs typeface="Arial" pitchFamily="34" charset="0"/>
              </a:rPr>
              <a:t>Design </a:t>
            </a:r>
          </a:p>
          <a:p>
            <a:pPr algn="ctr"/>
            <a:endParaRPr lang="en-US" sz="1400" b="1">
              <a:solidFill>
                <a:schemeClr val="bg1"/>
              </a:solidFill>
              <a:latin typeface="Arial" pitchFamily="34" charset="0"/>
              <a:cs typeface="Arial" pitchFamily="34" charset="0"/>
            </a:endParaRPr>
          </a:p>
          <a:p>
            <a:pPr algn="ctr"/>
            <a:endParaRPr lang="en-US" b="1">
              <a:solidFill>
                <a:schemeClr val="bg1"/>
              </a:solidFill>
              <a:latin typeface="Arial" pitchFamily="34" charset="0"/>
              <a:cs typeface="Arial" pitchFamily="34" charset="0"/>
            </a:endParaRPr>
          </a:p>
          <a:p>
            <a:pPr algn="ctr"/>
            <a:endParaRPr lang="en-US" sz="1200" b="1">
              <a:solidFill>
                <a:schemeClr val="bg1"/>
              </a:solidFill>
              <a:latin typeface="Arial" pitchFamily="34" charset="0"/>
              <a:cs typeface="Arial" pitchFamily="34" charset="0"/>
            </a:endParaRPr>
          </a:p>
          <a:p>
            <a:pPr algn="ctr"/>
            <a:endParaRPr lang="en-US" sz="2000" b="1">
              <a:solidFill>
                <a:schemeClr val="bg1"/>
              </a:solidFill>
              <a:latin typeface="Arial" pitchFamily="34" charset="0"/>
              <a:cs typeface="Arial" pitchFamily="34" charset="0"/>
            </a:endParaRPr>
          </a:p>
          <a:p>
            <a:pPr algn="ctr"/>
            <a:r>
              <a:rPr lang="en-US" sz="2000" b="1">
                <a:solidFill>
                  <a:schemeClr val="bg1"/>
                </a:solidFill>
                <a:latin typeface="Arial" pitchFamily="34" charset="0"/>
                <a:cs typeface="Arial" pitchFamily="34" charset="0"/>
              </a:rPr>
              <a:t>w/Simulink</a:t>
            </a:r>
          </a:p>
        </p:txBody>
      </p:sp>
    </p:spTree>
    <p:extLst>
      <p:ext uri="{BB962C8B-B14F-4D97-AF65-F5344CB8AC3E}">
        <p14:creationId xmlns:p14="http://schemas.microsoft.com/office/powerpoint/2010/main" val="3187506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8628C9-B595-47B5-9913-74DF5CE61B6F}"/>
              </a:ext>
            </a:extLst>
          </p:cNvPr>
          <p:cNvSpPr>
            <a:spLocks noGrp="1"/>
          </p:cNvSpPr>
          <p:nvPr>
            <p:ph type="title"/>
          </p:nvPr>
        </p:nvSpPr>
        <p:spPr/>
        <p:txBody>
          <a:bodyPr/>
          <a:lstStyle/>
          <a:p>
            <a:r>
              <a:rPr lang="en-AU"/>
              <a:t>MathWorks Engineering Support</a:t>
            </a:r>
          </a:p>
        </p:txBody>
      </p:sp>
      <p:pic>
        <p:nvPicPr>
          <p:cNvPr id="6" name="Picture 5" descr="A group of people standing in a room&#10;&#10;Description automatically generated">
            <a:hlinkClick r:id="rId3"/>
            <a:extLst>
              <a:ext uri="{FF2B5EF4-FFF2-40B4-BE49-F238E27FC236}">
                <a16:creationId xmlns:a16="http://schemas.microsoft.com/office/drawing/2014/main" id="{E612E747-6BC8-426E-9B40-380332012F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0611" b="35641"/>
          <a:stretch/>
        </p:blipFill>
        <p:spPr>
          <a:xfrm>
            <a:off x="3599329" y="4961380"/>
            <a:ext cx="4993341" cy="1123502"/>
          </a:xfrm>
          <a:prstGeom prst="rect">
            <a:avLst/>
          </a:prstGeom>
        </p:spPr>
      </p:pic>
      <p:sp>
        <p:nvSpPr>
          <p:cNvPr id="7" name="Content Placeholder 9">
            <a:extLst>
              <a:ext uri="{FF2B5EF4-FFF2-40B4-BE49-F238E27FC236}">
                <a16:creationId xmlns:a16="http://schemas.microsoft.com/office/drawing/2014/main" id="{184F4AEC-AC0E-48DB-9A48-E698CE4FA4B6}"/>
              </a:ext>
            </a:extLst>
          </p:cNvPr>
          <p:cNvSpPr txBox="1">
            <a:spLocks/>
          </p:cNvSpPr>
          <p:nvPr/>
        </p:nvSpPr>
        <p:spPr>
          <a:xfrm>
            <a:off x="7349068" y="2635488"/>
            <a:ext cx="3323422"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a:solidFill>
                  <a:schemeClr val="accent1"/>
                </a:solidFill>
              </a:rPr>
              <a:t>Guided Evaluations</a:t>
            </a:r>
          </a:p>
        </p:txBody>
      </p:sp>
      <p:pic>
        <p:nvPicPr>
          <p:cNvPr id="8" name="Picture 7" descr="A group of people sitting at a desk with a computer&#10;&#10;Description automatically generated">
            <a:extLst>
              <a:ext uri="{FF2B5EF4-FFF2-40B4-BE49-F238E27FC236}">
                <a16:creationId xmlns:a16="http://schemas.microsoft.com/office/drawing/2014/main" id="{9537DD8A-56F1-4DA9-837F-7395970578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 t="27843" r="-25" b="38410"/>
          <a:stretch/>
        </p:blipFill>
        <p:spPr>
          <a:xfrm>
            <a:off x="690549" y="3207231"/>
            <a:ext cx="4993642" cy="1123200"/>
          </a:xfrm>
          <a:prstGeom prst="rect">
            <a:avLst/>
          </a:prstGeom>
        </p:spPr>
      </p:pic>
      <p:sp>
        <p:nvSpPr>
          <p:cNvPr id="9" name="Content Placeholder 9">
            <a:extLst>
              <a:ext uri="{FF2B5EF4-FFF2-40B4-BE49-F238E27FC236}">
                <a16:creationId xmlns:a16="http://schemas.microsoft.com/office/drawing/2014/main" id="{24D8ED63-D0D9-4EE5-B5D7-39D586AC8A80}"/>
              </a:ext>
            </a:extLst>
          </p:cNvPr>
          <p:cNvSpPr txBox="1">
            <a:spLocks/>
          </p:cNvSpPr>
          <p:nvPr/>
        </p:nvSpPr>
        <p:spPr>
          <a:xfrm>
            <a:off x="2063541" y="2635488"/>
            <a:ext cx="2247657" cy="391923"/>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dirty="0">
                <a:solidFill>
                  <a:schemeClr val="accent1"/>
                </a:solidFill>
              </a:rPr>
              <a:t>Training</a:t>
            </a:r>
          </a:p>
        </p:txBody>
      </p:sp>
      <p:pic>
        <p:nvPicPr>
          <p:cNvPr id="10" name="Picture 9" descr="A group of people sitting at a table&#10;&#10;Description automatically generated">
            <a:hlinkClick r:id="rId6"/>
            <a:extLst>
              <a:ext uri="{FF2B5EF4-FFF2-40B4-BE49-F238E27FC236}">
                <a16:creationId xmlns:a16="http://schemas.microsoft.com/office/drawing/2014/main" id="{26E69B53-D3D9-424A-BC3A-0C9112B2BF0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2651" b="32651"/>
          <a:stretch/>
        </p:blipFill>
        <p:spPr>
          <a:xfrm>
            <a:off x="6518638" y="3207231"/>
            <a:ext cx="4990752" cy="1123200"/>
          </a:xfrm>
          <a:prstGeom prst="rect">
            <a:avLst/>
          </a:prstGeom>
        </p:spPr>
      </p:pic>
      <p:sp>
        <p:nvSpPr>
          <p:cNvPr id="11" name="Content Placeholder 9">
            <a:extLst>
              <a:ext uri="{FF2B5EF4-FFF2-40B4-BE49-F238E27FC236}">
                <a16:creationId xmlns:a16="http://schemas.microsoft.com/office/drawing/2014/main" id="{083BF038-EA1A-4089-887C-1CAC1FEC3E23}"/>
              </a:ext>
            </a:extLst>
          </p:cNvPr>
          <p:cNvSpPr txBox="1">
            <a:spLocks/>
          </p:cNvSpPr>
          <p:nvPr/>
        </p:nvSpPr>
        <p:spPr>
          <a:xfrm>
            <a:off x="4980513" y="6148157"/>
            <a:ext cx="2230971" cy="533102"/>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a:solidFill>
                  <a:schemeClr val="accent1"/>
                </a:solidFill>
              </a:rPr>
              <a:t>Technical Support</a:t>
            </a:r>
          </a:p>
        </p:txBody>
      </p:sp>
      <p:pic>
        <p:nvPicPr>
          <p:cNvPr id="12" name="Picture 11">
            <a:hlinkClick r:id="rId8"/>
            <a:extLst>
              <a:ext uri="{FF2B5EF4-FFF2-40B4-BE49-F238E27FC236}">
                <a16:creationId xmlns:a16="http://schemas.microsoft.com/office/drawing/2014/main" id="{D11BE2FC-DA81-4DC9-A337-DED3A346C31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28000"/>
          <a:stretch/>
        </p:blipFill>
        <p:spPr>
          <a:xfrm>
            <a:off x="692193" y="1447800"/>
            <a:ext cx="4991998" cy="1123200"/>
          </a:xfrm>
          <a:prstGeom prst="rect">
            <a:avLst/>
          </a:prstGeom>
        </p:spPr>
      </p:pic>
      <p:sp>
        <p:nvSpPr>
          <p:cNvPr id="13" name="Content Placeholder 9">
            <a:extLst>
              <a:ext uri="{FF2B5EF4-FFF2-40B4-BE49-F238E27FC236}">
                <a16:creationId xmlns:a16="http://schemas.microsoft.com/office/drawing/2014/main" id="{7DE924C7-4ABA-468E-AEA4-F5A04A524D82}"/>
              </a:ext>
            </a:extLst>
          </p:cNvPr>
          <p:cNvSpPr txBox="1">
            <a:spLocks/>
          </p:cNvSpPr>
          <p:nvPr/>
        </p:nvSpPr>
        <p:spPr>
          <a:xfrm>
            <a:off x="7650758" y="4386738"/>
            <a:ext cx="2704857"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a:solidFill>
                  <a:schemeClr val="accent1"/>
                </a:solidFill>
              </a:rPr>
              <a:t>Consulting</a:t>
            </a:r>
          </a:p>
        </p:txBody>
      </p:sp>
      <p:pic>
        <p:nvPicPr>
          <p:cNvPr id="14" name="Content Placeholder 5" descr="A person standing in front of a computer&#10;&#10;Description automatically generated">
            <a:extLst>
              <a:ext uri="{FF2B5EF4-FFF2-40B4-BE49-F238E27FC236}">
                <a16:creationId xmlns:a16="http://schemas.microsoft.com/office/drawing/2014/main" id="{1A2C2C4F-1D9A-4C7B-9264-70F1899F799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48108" b="18597"/>
          <a:stretch/>
        </p:blipFill>
        <p:spPr>
          <a:xfrm>
            <a:off x="6514778" y="1447800"/>
            <a:ext cx="4992002" cy="1123200"/>
          </a:xfrm>
          <a:prstGeom prst="rect">
            <a:avLst/>
          </a:prstGeom>
        </p:spPr>
      </p:pic>
      <p:sp>
        <p:nvSpPr>
          <p:cNvPr id="15" name="Content Placeholder 9">
            <a:extLst>
              <a:ext uri="{FF2B5EF4-FFF2-40B4-BE49-F238E27FC236}">
                <a16:creationId xmlns:a16="http://schemas.microsoft.com/office/drawing/2014/main" id="{DFC554D2-C176-467F-9A35-DB21E18C5AC4}"/>
              </a:ext>
            </a:extLst>
          </p:cNvPr>
          <p:cNvSpPr txBox="1">
            <a:spLocks/>
          </p:cNvSpPr>
          <p:nvPr/>
        </p:nvSpPr>
        <p:spPr>
          <a:xfrm>
            <a:off x="2136258" y="4395703"/>
            <a:ext cx="2256448" cy="515503"/>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a:r>
              <a:rPr lang="en-US" b="1">
                <a:solidFill>
                  <a:schemeClr val="accent1"/>
                </a:solidFill>
              </a:rPr>
              <a:t>Onsite Workshops</a:t>
            </a:r>
          </a:p>
        </p:txBody>
      </p:sp>
    </p:spTree>
    <p:extLst>
      <p:ext uri="{BB962C8B-B14F-4D97-AF65-F5344CB8AC3E}">
        <p14:creationId xmlns:p14="http://schemas.microsoft.com/office/powerpoint/2010/main" val="312741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FA39-10B7-6001-337F-4F7C0C76BE08}"/>
              </a:ext>
            </a:extLst>
          </p:cNvPr>
          <p:cNvSpPr>
            <a:spLocks noGrp="1"/>
          </p:cNvSpPr>
          <p:nvPr>
            <p:ph type="title"/>
          </p:nvPr>
        </p:nvSpPr>
        <p:spPr/>
        <p:txBody>
          <a:bodyPr/>
          <a:lstStyle/>
          <a:p>
            <a:r>
              <a:rPr lang="en-US" dirty="0"/>
              <a:t>Support from MathWorks</a:t>
            </a:r>
          </a:p>
        </p:txBody>
      </p:sp>
      <p:sp>
        <p:nvSpPr>
          <p:cNvPr id="3" name="Content Placeholder 2">
            <a:extLst>
              <a:ext uri="{FF2B5EF4-FFF2-40B4-BE49-F238E27FC236}">
                <a16:creationId xmlns:a16="http://schemas.microsoft.com/office/drawing/2014/main" id="{B8224D64-D2E9-35C8-1B22-7B44FEC7ADDD}"/>
              </a:ext>
            </a:extLst>
          </p:cNvPr>
          <p:cNvSpPr>
            <a:spLocks noGrp="1"/>
          </p:cNvSpPr>
          <p:nvPr>
            <p:ph idx="1"/>
          </p:nvPr>
        </p:nvSpPr>
        <p:spPr>
          <a:xfrm>
            <a:off x="609602" y="1480952"/>
            <a:ext cx="5681029" cy="4648200"/>
          </a:xfrm>
        </p:spPr>
        <p:txBody>
          <a:bodyPr/>
          <a:lstStyle/>
          <a:p>
            <a:r>
              <a:rPr lang="en-US" sz="2000" dirty="0"/>
              <a:t>Seminar/workshop/training</a:t>
            </a:r>
          </a:p>
          <a:p>
            <a:endParaRPr lang="en-US" sz="2000" dirty="0"/>
          </a:p>
          <a:p>
            <a:r>
              <a:rPr lang="en-US" sz="2000" dirty="0"/>
              <a:t>MATLAB Community Toolbox support</a:t>
            </a:r>
          </a:p>
          <a:p>
            <a:endParaRPr lang="en-US" sz="2000" dirty="0"/>
          </a:p>
          <a:p>
            <a:r>
              <a:rPr lang="en-US" sz="2000" dirty="0"/>
              <a:t>Licenses</a:t>
            </a:r>
          </a:p>
          <a:p>
            <a:endParaRPr lang="en-US" sz="2000" dirty="0"/>
          </a:p>
          <a:p>
            <a:r>
              <a:rPr lang="en-US" sz="2000" dirty="0"/>
              <a:t>Hackathon/event monetary support</a:t>
            </a:r>
          </a:p>
          <a:p>
            <a:endParaRPr lang="en-US" sz="2000" dirty="0"/>
          </a:p>
          <a:p>
            <a:r>
              <a:rPr lang="en-US" sz="2000" dirty="0"/>
              <a:t>MCT Monetary support</a:t>
            </a:r>
          </a:p>
          <a:p>
            <a:endParaRPr lang="en-US" sz="2000" dirty="0"/>
          </a:p>
          <a:p>
            <a:r>
              <a:rPr lang="en-US" sz="2000" dirty="0"/>
              <a:t>DCRG Program</a:t>
            </a:r>
          </a:p>
        </p:txBody>
      </p:sp>
      <p:graphicFrame>
        <p:nvGraphicFramePr>
          <p:cNvPr id="4" name="Diagram 3">
            <a:extLst>
              <a:ext uri="{FF2B5EF4-FFF2-40B4-BE49-F238E27FC236}">
                <a16:creationId xmlns:a16="http://schemas.microsoft.com/office/drawing/2014/main" id="{93D96419-6D1D-0D1E-D66D-C8E0D5B4F11E}"/>
              </a:ext>
            </a:extLst>
          </p:cNvPr>
          <p:cNvGraphicFramePr/>
          <p:nvPr/>
        </p:nvGraphicFramePr>
        <p:xfrm>
          <a:off x="5711634" y="1465243"/>
          <a:ext cx="6329802" cy="4265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9674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B19FFCD-6769-724A-AF73-5866DC113C7C}"/>
              </a:ext>
            </a:extLst>
          </p:cNvPr>
          <p:cNvPicPr>
            <a:picLocks noChangeAspect="1"/>
          </p:cNvPicPr>
          <p:nvPr/>
        </p:nvPicPr>
        <p:blipFill>
          <a:blip r:embed="rId3"/>
          <a:srcRect/>
          <a:stretch/>
        </p:blipFill>
        <p:spPr>
          <a:xfrm>
            <a:off x="-5313" y="-7152"/>
            <a:ext cx="12192000" cy="6865152"/>
          </a:xfrm>
          <a:prstGeom prst="rect">
            <a:avLst/>
          </a:prstGeom>
        </p:spPr>
      </p:pic>
      <p:sp>
        <p:nvSpPr>
          <p:cNvPr id="6" name="TextBox 5">
            <a:extLst>
              <a:ext uri="{FF2B5EF4-FFF2-40B4-BE49-F238E27FC236}">
                <a16:creationId xmlns:a16="http://schemas.microsoft.com/office/drawing/2014/main" id="{8C6FDAEE-249C-6946-AE2C-B0D33DFB2AA2}"/>
              </a:ext>
            </a:extLst>
          </p:cNvPr>
          <p:cNvSpPr txBox="1"/>
          <p:nvPr/>
        </p:nvSpPr>
        <p:spPr>
          <a:xfrm>
            <a:off x="3961101" y="2416695"/>
            <a:ext cx="3585422" cy="446276"/>
          </a:xfrm>
          <a:prstGeom prst="rect">
            <a:avLst/>
          </a:prstGeom>
          <a:noFill/>
        </p:spPr>
        <p:txBody>
          <a:bodyPr wrap="square" lIns="91440" tIns="45720" rIns="91440" bIns="91440" rtlCol="0" anchor="t">
            <a:spAutoFit/>
          </a:bodyPr>
          <a:lstStyle/>
          <a:p>
            <a:pPr algn="ctr">
              <a:spcAft>
                <a:spcPts val="1800"/>
              </a:spcAft>
            </a:pPr>
            <a:r>
              <a:rPr lang="en-US" sz="2000" b="1" dirty="0">
                <a:solidFill>
                  <a:schemeClr val="bg1"/>
                </a:solidFill>
                <a:latin typeface="Arial"/>
                <a:cs typeface="Arial"/>
              </a:rPr>
              <a:t>MATLAB with Python</a:t>
            </a:r>
          </a:p>
        </p:txBody>
      </p:sp>
      <p:pic>
        <p:nvPicPr>
          <p:cNvPr id="16" name="Picture 15" descr="A picture containing drawing&#10;&#10;Description automatically generated">
            <a:extLst>
              <a:ext uri="{FF2B5EF4-FFF2-40B4-BE49-F238E27FC236}">
                <a16:creationId xmlns:a16="http://schemas.microsoft.com/office/drawing/2014/main" id="{530996C9-CA8D-194A-9D95-99CC02AF7971}"/>
              </a:ext>
            </a:extLst>
          </p:cNvPr>
          <p:cNvPicPr>
            <a:picLocks noChangeAspect="1"/>
          </p:cNvPicPr>
          <p:nvPr/>
        </p:nvPicPr>
        <p:blipFill>
          <a:blip r:embed="rId4"/>
          <a:stretch>
            <a:fillRect/>
          </a:stretch>
        </p:blipFill>
        <p:spPr>
          <a:xfrm>
            <a:off x="4729874" y="5982128"/>
            <a:ext cx="1703220" cy="381850"/>
          </a:xfrm>
          <a:prstGeom prst="rect">
            <a:avLst/>
          </a:prstGeom>
        </p:spPr>
      </p:pic>
      <p:pic>
        <p:nvPicPr>
          <p:cNvPr id="18" name="Graphic 17">
            <a:extLst>
              <a:ext uri="{FF2B5EF4-FFF2-40B4-BE49-F238E27FC236}">
                <a16:creationId xmlns:a16="http://schemas.microsoft.com/office/drawing/2014/main" id="{86D821A5-9912-4543-997B-4FAA46D31C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61100" y="1035555"/>
            <a:ext cx="1190625" cy="1038225"/>
          </a:xfrm>
          <a:prstGeom prst="rect">
            <a:avLst/>
          </a:prstGeom>
        </p:spPr>
      </p:pic>
      <p:sp>
        <p:nvSpPr>
          <p:cNvPr id="19" name="TextBox 18">
            <a:extLst>
              <a:ext uri="{FF2B5EF4-FFF2-40B4-BE49-F238E27FC236}">
                <a16:creationId xmlns:a16="http://schemas.microsoft.com/office/drawing/2014/main" id="{47F043A9-7C86-4D4D-8828-A40F06D9B7DE}"/>
              </a:ext>
            </a:extLst>
          </p:cNvPr>
          <p:cNvSpPr txBox="1"/>
          <p:nvPr/>
        </p:nvSpPr>
        <p:spPr>
          <a:xfrm>
            <a:off x="5473268" y="1139168"/>
            <a:ext cx="592857" cy="830997"/>
          </a:xfrm>
          <a:prstGeom prst="rect">
            <a:avLst/>
          </a:prstGeom>
          <a:noFill/>
        </p:spPr>
        <p:txBody>
          <a:bodyPr wrap="square">
            <a:spAutoFit/>
          </a:bodyPr>
          <a:lstStyle/>
          <a:p>
            <a:r>
              <a:rPr lang="en-US" sz="4800" b="1">
                <a:solidFill>
                  <a:schemeClr val="bg1"/>
                </a:solidFill>
                <a:latin typeface="Arial"/>
                <a:cs typeface="Arial"/>
              </a:rPr>
              <a:t>+</a:t>
            </a:r>
            <a:endParaRPr lang="en-US" sz="4800"/>
          </a:p>
        </p:txBody>
      </p:sp>
      <p:pic>
        <p:nvPicPr>
          <p:cNvPr id="22" name="Picture 21" descr="Icon&#10;&#10;Description automatically generated">
            <a:extLst>
              <a:ext uri="{FF2B5EF4-FFF2-40B4-BE49-F238E27FC236}">
                <a16:creationId xmlns:a16="http://schemas.microsoft.com/office/drawing/2014/main" id="{6C6A3E1E-9220-4E93-8754-8549FC6026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7668" y="1035553"/>
            <a:ext cx="1038226" cy="1038226"/>
          </a:xfrm>
          <a:prstGeom prst="rect">
            <a:avLst/>
          </a:prstGeom>
        </p:spPr>
      </p:pic>
      <p:sp>
        <p:nvSpPr>
          <p:cNvPr id="14" name="Rounded Rectangle 13">
            <a:extLst>
              <a:ext uri="{FF2B5EF4-FFF2-40B4-BE49-F238E27FC236}">
                <a16:creationId xmlns:a16="http://schemas.microsoft.com/office/drawing/2014/main" id="{6DDEDA7A-1304-5AAE-9E98-0C96DD6B71B8}"/>
              </a:ext>
            </a:extLst>
          </p:cNvPr>
          <p:cNvSpPr/>
          <p:nvPr/>
        </p:nvSpPr>
        <p:spPr>
          <a:xfrm>
            <a:off x="2482619" y="4471990"/>
            <a:ext cx="3114749" cy="1233570"/>
          </a:xfrm>
          <a:prstGeom prst="roundRect">
            <a:avLst>
              <a:gd name="adj" fmla="val 7389"/>
            </a:avLst>
          </a:prstGeom>
          <a:solidFill>
            <a:srgbClr val="95B3D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5" name="TextBox 24">
            <a:extLst>
              <a:ext uri="{FF2B5EF4-FFF2-40B4-BE49-F238E27FC236}">
                <a16:creationId xmlns:a16="http://schemas.microsoft.com/office/drawing/2014/main" id="{E0EDF481-0921-2E5C-6AC1-33E6A8EC803A}"/>
              </a:ext>
            </a:extLst>
          </p:cNvPr>
          <p:cNvSpPr txBox="1"/>
          <p:nvPr/>
        </p:nvSpPr>
        <p:spPr>
          <a:xfrm>
            <a:off x="3063891" y="4979041"/>
            <a:ext cx="2548705" cy="307777"/>
          </a:xfrm>
          <a:prstGeom prst="rect">
            <a:avLst/>
          </a:prstGeom>
          <a:noFill/>
        </p:spPr>
        <p:txBody>
          <a:bodyPr wrap="square" rtlCol="0">
            <a:spAutoFit/>
          </a:bodyPr>
          <a:lstStyle/>
          <a:p>
            <a:r>
              <a:rPr lang="en-US" sz="1400" b="1" dirty="0">
                <a:solidFill>
                  <a:schemeClr val="bg1"/>
                </a:solidFill>
                <a:latin typeface="Arial" pitchFamily="34" charset="0"/>
                <a:cs typeface="Arial" pitchFamily="34" charset="0"/>
              </a:rPr>
              <a:t>lkeen@mathworks.com</a:t>
            </a:r>
          </a:p>
        </p:txBody>
      </p:sp>
      <p:grpSp>
        <p:nvGrpSpPr>
          <p:cNvPr id="27" name="Group 26">
            <a:extLst>
              <a:ext uri="{FF2B5EF4-FFF2-40B4-BE49-F238E27FC236}">
                <a16:creationId xmlns:a16="http://schemas.microsoft.com/office/drawing/2014/main" id="{07DF9C2F-1C61-91CA-532B-1DE76361DE3F}"/>
              </a:ext>
            </a:extLst>
          </p:cNvPr>
          <p:cNvGrpSpPr/>
          <p:nvPr/>
        </p:nvGrpSpPr>
        <p:grpSpPr>
          <a:xfrm>
            <a:off x="2566512" y="4817905"/>
            <a:ext cx="560746" cy="560746"/>
            <a:chOff x="4850626" y="3599570"/>
            <a:chExt cx="560746" cy="560746"/>
          </a:xfrm>
        </p:grpSpPr>
        <p:grpSp>
          <p:nvGrpSpPr>
            <p:cNvPr id="7" name="Group 6">
              <a:extLst>
                <a:ext uri="{FF2B5EF4-FFF2-40B4-BE49-F238E27FC236}">
                  <a16:creationId xmlns:a16="http://schemas.microsoft.com/office/drawing/2014/main" id="{EF2AD0FA-67B6-1945-1D0A-A57A16DB7A7C}"/>
                </a:ext>
              </a:extLst>
            </p:cNvPr>
            <p:cNvGrpSpPr/>
            <p:nvPr/>
          </p:nvGrpSpPr>
          <p:grpSpPr>
            <a:xfrm>
              <a:off x="4902399" y="3651343"/>
              <a:ext cx="457200" cy="457200"/>
              <a:chOff x="4892850" y="3645673"/>
              <a:chExt cx="457200" cy="457200"/>
            </a:xfrm>
          </p:grpSpPr>
          <p:pic>
            <p:nvPicPr>
              <p:cNvPr id="26" name="Picture 25">
                <a:extLst>
                  <a:ext uri="{FF2B5EF4-FFF2-40B4-BE49-F238E27FC236}">
                    <a16:creationId xmlns:a16="http://schemas.microsoft.com/office/drawing/2014/main" id="{4859D988-F274-05B7-EB7E-190F63374CC0}"/>
                  </a:ext>
                </a:extLst>
              </p:cNvPr>
              <p:cNvPicPr>
                <a:picLocks noChangeAspect="1"/>
              </p:cNvPicPr>
              <p:nvPr/>
            </p:nvPicPr>
            <p:blipFill>
              <a:blip r:embed="rId8"/>
              <a:srcRect/>
              <a:stretch/>
            </p:blipFill>
            <p:spPr>
              <a:xfrm>
                <a:off x="4892850" y="3645673"/>
                <a:ext cx="457200" cy="457200"/>
              </a:xfrm>
              <a:prstGeom prst="rect">
                <a:avLst/>
              </a:prstGeom>
            </p:spPr>
          </p:pic>
          <p:sp>
            <p:nvSpPr>
              <p:cNvPr id="5" name="Rectangle 4">
                <a:extLst>
                  <a:ext uri="{FF2B5EF4-FFF2-40B4-BE49-F238E27FC236}">
                    <a16:creationId xmlns:a16="http://schemas.microsoft.com/office/drawing/2014/main" id="{1DC7170A-DF98-086A-BE45-8504408D15A5}"/>
                  </a:ext>
                </a:extLst>
              </p:cNvPr>
              <p:cNvSpPr/>
              <p:nvPr/>
            </p:nvSpPr>
            <p:spPr>
              <a:xfrm>
                <a:off x="4928382" y="3699285"/>
                <a:ext cx="384516" cy="368982"/>
              </a:xfrm>
              <a:prstGeom prst="rect">
                <a:avLst/>
              </a:prstGeom>
              <a:solidFill>
                <a:srgbClr val="051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pic>
          <p:nvPicPr>
            <p:cNvPr id="9" name="Graphic 8">
              <a:extLst>
                <a:ext uri="{FF2B5EF4-FFF2-40B4-BE49-F238E27FC236}">
                  <a16:creationId xmlns:a16="http://schemas.microsoft.com/office/drawing/2014/main" id="{0872CE17-B844-E724-B2CF-79D339F814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50626" y="3599570"/>
              <a:ext cx="560746" cy="560746"/>
            </a:xfrm>
            <a:prstGeom prst="rect">
              <a:avLst/>
            </a:prstGeom>
          </p:spPr>
        </p:pic>
      </p:grpSp>
      <p:sp>
        <p:nvSpPr>
          <p:cNvPr id="30" name="Rounded Rectangle 29">
            <a:extLst>
              <a:ext uri="{FF2B5EF4-FFF2-40B4-BE49-F238E27FC236}">
                <a16:creationId xmlns:a16="http://schemas.microsoft.com/office/drawing/2014/main" id="{B0CB1EEB-2D30-4211-83E2-6E1EBA1617A7}"/>
              </a:ext>
            </a:extLst>
          </p:cNvPr>
          <p:cNvSpPr/>
          <p:nvPr/>
        </p:nvSpPr>
        <p:spPr>
          <a:xfrm>
            <a:off x="5977801" y="4471990"/>
            <a:ext cx="3114749" cy="1233570"/>
          </a:xfrm>
          <a:prstGeom prst="roundRect">
            <a:avLst>
              <a:gd name="adj" fmla="val 7389"/>
            </a:avLst>
          </a:prstGeom>
          <a:solidFill>
            <a:srgbClr val="95B3D7">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7" name="TextBox 36">
            <a:extLst>
              <a:ext uri="{FF2B5EF4-FFF2-40B4-BE49-F238E27FC236}">
                <a16:creationId xmlns:a16="http://schemas.microsoft.com/office/drawing/2014/main" id="{1DA917E5-E9CD-497A-0D17-773DD2E934F3}"/>
              </a:ext>
            </a:extLst>
          </p:cNvPr>
          <p:cNvSpPr txBox="1"/>
          <p:nvPr/>
        </p:nvSpPr>
        <p:spPr>
          <a:xfrm>
            <a:off x="6587863" y="4931977"/>
            <a:ext cx="2548705" cy="307777"/>
          </a:xfrm>
          <a:prstGeom prst="rect">
            <a:avLst/>
          </a:prstGeom>
          <a:noFill/>
        </p:spPr>
        <p:txBody>
          <a:bodyPr wrap="square" rtlCol="0">
            <a:spAutoFit/>
          </a:bodyPr>
          <a:lstStyle/>
          <a:p>
            <a:r>
              <a:rPr lang="en-US" sz="1400" b="1" dirty="0">
                <a:solidFill>
                  <a:schemeClr val="bg1"/>
                </a:solidFill>
                <a:latin typeface="Arial" pitchFamily="34" charset="0"/>
                <a:cs typeface="Arial" pitchFamily="34" charset="0"/>
              </a:rPr>
              <a:t>eosunahi@mathworks.com</a:t>
            </a:r>
          </a:p>
        </p:txBody>
      </p:sp>
      <p:grpSp>
        <p:nvGrpSpPr>
          <p:cNvPr id="38" name="Group 37">
            <a:extLst>
              <a:ext uri="{FF2B5EF4-FFF2-40B4-BE49-F238E27FC236}">
                <a16:creationId xmlns:a16="http://schemas.microsoft.com/office/drawing/2014/main" id="{940E4CEE-BFD0-4589-2C03-CA7858E2FD63}"/>
              </a:ext>
            </a:extLst>
          </p:cNvPr>
          <p:cNvGrpSpPr/>
          <p:nvPr/>
        </p:nvGrpSpPr>
        <p:grpSpPr>
          <a:xfrm>
            <a:off x="6085585" y="4817905"/>
            <a:ext cx="560746" cy="560746"/>
            <a:chOff x="4850626" y="3599570"/>
            <a:chExt cx="560746" cy="560746"/>
          </a:xfrm>
        </p:grpSpPr>
        <p:grpSp>
          <p:nvGrpSpPr>
            <p:cNvPr id="39" name="Group 38">
              <a:extLst>
                <a:ext uri="{FF2B5EF4-FFF2-40B4-BE49-F238E27FC236}">
                  <a16:creationId xmlns:a16="http://schemas.microsoft.com/office/drawing/2014/main" id="{06B1BCBD-CD51-3A67-11D2-42131310A5E5}"/>
                </a:ext>
              </a:extLst>
            </p:cNvPr>
            <p:cNvGrpSpPr/>
            <p:nvPr/>
          </p:nvGrpSpPr>
          <p:grpSpPr>
            <a:xfrm>
              <a:off x="4902399" y="3651343"/>
              <a:ext cx="457200" cy="457200"/>
              <a:chOff x="4892850" y="3645673"/>
              <a:chExt cx="457200" cy="457200"/>
            </a:xfrm>
          </p:grpSpPr>
          <p:pic>
            <p:nvPicPr>
              <p:cNvPr id="41" name="Picture 40">
                <a:extLst>
                  <a:ext uri="{FF2B5EF4-FFF2-40B4-BE49-F238E27FC236}">
                    <a16:creationId xmlns:a16="http://schemas.microsoft.com/office/drawing/2014/main" id="{F49C15CB-D944-05C4-A076-4F524FAA997C}"/>
                  </a:ext>
                </a:extLst>
              </p:cNvPr>
              <p:cNvPicPr>
                <a:picLocks noChangeAspect="1"/>
              </p:cNvPicPr>
              <p:nvPr/>
            </p:nvPicPr>
            <p:blipFill>
              <a:blip r:embed="rId8"/>
              <a:srcRect/>
              <a:stretch/>
            </p:blipFill>
            <p:spPr>
              <a:xfrm>
                <a:off x="4892850" y="3645673"/>
                <a:ext cx="457200" cy="457200"/>
              </a:xfrm>
              <a:prstGeom prst="rect">
                <a:avLst/>
              </a:prstGeom>
            </p:spPr>
          </p:pic>
          <p:sp>
            <p:nvSpPr>
              <p:cNvPr id="42" name="Rectangle 41">
                <a:extLst>
                  <a:ext uri="{FF2B5EF4-FFF2-40B4-BE49-F238E27FC236}">
                    <a16:creationId xmlns:a16="http://schemas.microsoft.com/office/drawing/2014/main" id="{2FEAE9C1-5781-A9DB-8056-2310574330CD}"/>
                  </a:ext>
                </a:extLst>
              </p:cNvPr>
              <p:cNvSpPr/>
              <p:nvPr/>
            </p:nvSpPr>
            <p:spPr>
              <a:xfrm>
                <a:off x="4928382" y="3699285"/>
                <a:ext cx="384516" cy="368982"/>
              </a:xfrm>
              <a:prstGeom prst="rect">
                <a:avLst/>
              </a:prstGeom>
              <a:solidFill>
                <a:srgbClr val="0518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pic>
          <p:nvPicPr>
            <p:cNvPr id="40" name="Graphic 39">
              <a:extLst>
                <a:ext uri="{FF2B5EF4-FFF2-40B4-BE49-F238E27FC236}">
                  <a16:creationId xmlns:a16="http://schemas.microsoft.com/office/drawing/2014/main" id="{591D80E8-E342-CC5C-A982-1C44DB1D02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50626" y="3599570"/>
              <a:ext cx="560746" cy="560746"/>
            </a:xfrm>
            <a:prstGeom prst="rect">
              <a:avLst/>
            </a:prstGeom>
          </p:spPr>
        </p:pic>
      </p:grpSp>
      <p:pic>
        <p:nvPicPr>
          <p:cNvPr id="3" name="Picture 2" descr="A person riding a horse in a desert&#10;&#10;Description automatically generated">
            <a:extLst>
              <a:ext uri="{FF2B5EF4-FFF2-40B4-BE49-F238E27FC236}">
                <a16:creationId xmlns:a16="http://schemas.microsoft.com/office/drawing/2014/main" id="{744BCCC5-9ABE-A653-66ED-0C7D8C8B24D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4604" t="26225" r="39547" b="26557"/>
          <a:stretch/>
        </p:blipFill>
        <p:spPr>
          <a:xfrm>
            <a:off x="748864" y="4395002"/>
            <a:ext cx="1353322" cy="1336693"/>
          </a:xfrm>
          <a:prstGeom prst="ellipse">
            <a:avLst/>
          </a:prstGeom>
          <a:ln w="63500" cap="rnd">
            <a:noFill/>
          </a:ln>
          <a:effectLst>
            <a:outerShdw blurRad="381000" dist="292100" dir="5400000" sx="-80000" sy="-18000" rotWithShape="0">
              <a:srgbClr val="000000">
                <a:alpha val="22000"/>
              </a:srgbClr>
            </a:outerShdw>
          </a:effectLst>
        </p:spPr>
      </p:pic>
      <p:sp>
        <p:nvSpPr>
          <p:cNvPr id="13" name="TextBox 12">
            <a:extLst>
              <a:ext uri="{FF2B5EF4-FFF2-40B4-BE49-F238E27FC236}">
                <a16:creationId xmlns:a16="http://schemas.microsoft.com/office/drawing/2014/main" id="{FF9932AD-F3F7-F64E-8C76-12A1033B86D3}"/>
              </a:ext>
            </a:extLst>
          </p:cNvPr>
          <p:cNvSpPr txBox="1"/>
          <p:nvPr/>
        </p:nvSpPr>
        <p:spPr>
          <a:xfrm>
            <a:off x="3321194" y="4394265"/>
            <a:ext cx="2152074" cy="738664"/>
          </a:xfrm>
          <a:prstGeom prst="rect">
            <a:avLst/>
          </a:prstGeom>
          <a:noFill/>
        </p:spPr>
        <p:txBody>
          <a:bodyPr wrap="square" rtlCol="0">
            <a:spAutoFit/>
          </a:bodyPr>
          <a:lstStyle/>
          <a:p>
            <a:br>
              <a:rPr lang="en-US" sz="1400" i="1" dirty="0">
                <a:solidFill>
                  <a:schemeClr val="bg1"/>
                </a:solidFill>
                <a:latin typeface="Arial" panose="020B0604020202020204" pitchFamily="34" charset="0"/>
                <a:cs typeface="Arial" panose="020B0604020202020204" pitchFamily="34" charset="0"/>
              </a:rPr>
            </a:br>
            <a:r>
              <a:rPr lang="en-US" sz="1400" i="1" dirty="0">
                <a:solidFill>
                  <a:schemeClr val="bg1"/>
                </a:solidFill>
                <a:latin typeface="Arial" panose="020B0604020202020204" pitchFamily="34" charset="0"/>
                <a:cs typeface="Arial" panose="020B0604020202020204" pitchFamily="34" charset="0"/>
              </a:rPr>
              <a:t>Laura Keen, </a:t>
            </a:r>
            <a:r>
              <a:rPr lang="en-US" sz="1400" i="1" dirty="0" err="1">
                <a:solidFill>
                  <a:schemeClr val="bg1"/>
                </a:solidFill>
                <a:latin typeface="Arial" panose="020B0604020202020204" pitchFamily="34" charset="0"/>
                <a:cs typeface="Arial" panose="020B0604020202020204" pitchFamily="34" charset="0"/>
              </a:rPr>
              <a:t>Ph.D</a:t>
            </a:r>
            <a:br>
              <a:rPr lang="en-US" sz="1400" i="1" dirty="0">
                <a:solidFill>
                  <a:schemeClr val="bg1"/>
                </a:solidFill>
                <a:latin typeface="Arial" panose="020B0604020202020204" pitchFamily="34" charset="0"/>
                <a:cs typeface="Arial" panose="020B0604020202020204" pitchFamily="34" charset="0"/>
              </a:rPr>
            </a:br>
            <a:endParaRPr lang="en-US" sz="1400" i="1" dirty="0">
              <a:solidFill>
                <a:schemeClr val="bg1"/>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1CFBA87-C13E-2BC6-23C3-82CD8D65A841}"/>
              </a:ext>
            </a:extLst>
          </p:cNvPr>
          <p:cNvSpPr txBox="1"/>
          <p:nvPr/>
        </p:nvSpPr>
        <p:spPr>
          <a:xfrm>
            <a:off x="6353701" y="4346458"/>
            <a:ext cx="2362947" cy="523220"/>
          </a:xfrm>
          <a:prstGeom prst="rect">
            <a:avLst/>
          </a:prstGeom>
          <a:noFill/>
        </p:spPr>
        <p:txBody>
          <a:bodyPr wrap="square" rtlCol="0">
            <a:spAutoFit/>
          </a:bodyPr>
          <a:lstStyle/>
          <a:p>
            <a:br>
              <a:rPr lang="en-US" sz="1400" i="1" dirty="0">
                <a:solidFill>
                  <a:schemeClr val="bg1"/>
                </a:solidFill>
                <a:latin typeface="Arial" panose="020B0604020202020204" pitchFamily="34" charset="0"/>
                <a:cs typeface="Arial" panose="020B0604020202020204" pitchFamily="34" charset="0"/>
              </a:rPr>
            </a:br>
            <a:r>
              <a:rPr lang="en-US" sz="1400" i="1" dirty="0">
                <a:solidFill>
                  <a:schemeClr val="bg1"/>
                </a:solidFill>
                <a:latin typeface="Arial" panose="020B0604020202020204" pitchFamily="34" charset="0"/>
                <a:cs typeface="Arial" panose="020B0604020202020204" pitchFamily="34" charset="0"/>
              </a:rPr>
              <a:t>Elvira Osuna-Highley, </a:t>
            </a:r>
            <a:r>
              <a:rPr lang="en-US" sz="1400" i="1" dirty="0" err="1">
                <a:solidFill>
                  <a:schemeClr val="bg1"/>
                </a:solidFill>
                <a:latin typeface="Arial" panose="020B0604020202020204" pitchFamily="34" charset="0"/>
                <a:cs typeface="Arial" panose="020B0604020202020204" pitchFamily="34" charset="0"/>
              </a:rPr>
              <a:t>Ph.D</a:t>
            </a:r>
            <a:endParaRPr lang="en-US" sz="140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38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95A8E-0570-B0CE-C9A5-460AB1B9318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27377E8-A76D-A2FC-02A6-25C0CA3B1AEE}"/>
              </a:ext>
            </a:extLst>
          </p:cNvPr>
          <p:cNvSpPr>
            <a:spLocks noGrp="1"/>
          </p:cNvSpPr>
          <p:nvPr>
            <p:ph type="title"/>
          </p:nvPr>
        </p:nvSpPr>
        <p:spPr/>
        <p:txBody>
          <a:bodyPr/>
          <a:lstStyle/>
          <a:p>
            <a:r>
              <a:rPr lang="en-US" dirty="0"/>
              <a:t>Contact Info &amp; Thank You!</a:t>
            </a:r>
          </a:p>
        </p:txBody>
      </p:sp>
      <p:sp>
        <p:nvSpPr>
          <p:cNvPr id="10" name="TextBox 9">
            <a:extLst>
              <a:ext uri="{FF2B5EF4-FFF2-40B4-BE49-F238E27FC236}">
                <a16:creationId xmlns:a16="http://schemas.microsoft.com/office/drawing/2014/main" id="{C5AB0C55-5682-2150-CD18-2C69FA25A5B9}"/>
              </a:ext>
            </a:extLst>
          </p:cNvPr>
          <p:cNvSpPr txBox="1"/>
          <p:nvPr/>
        </p:nvSpPr>
        <p:spPr>
          <a:xfrm>
            <a:off x="1865317" y="1553080"/>
            <a:ext cx="8258175" cy="3046988"/>
          </a:xfrm>
          <a:prstGeom prst="rect">
            <a:avLst/>
          </a:prstGeom>
          <a:noFill/>
        </p:spPr>
        <p:txBody>
          <a:bodyPr wrap="square" rtlCol="0">
            <a:spAutoFit/>
          </a:bodyPr>
          <a:lstStyle/>
          <a:p>
            <a:r>
              <a:rPr lang="en-US" sz="2400" dirty="0">
                <a:solidFill>
                  <a:schemeClr val="bg1"/>
                </a:solidFill>
                <a:latin typeface="Arial" pitchFamily="34" charset="0"/>
                <a:cs typeface="Arial" pitchFamily="34" charset="0"/>
              </a:rPr>
              <a:t>Laura Keen – </a:t>
            </a:r>
            <a:r>
              <a:rPr lang="en-US" sz="2400" dirty="0">
                <a:solidFill>
                  <a:schemeClr val="tx2">
                    <a:lumMod val="20000"/>
                    <a:lumOff val="80000"/>
                  </a:schemeClr>
                </a:solidFill>
                <a:latin typeface="Arial" pitchFamily="34" charset="0"/>
                <a:cs typeface="Arial" pitchFamily="34" charset="0"/>
                <a:hlinkClick r:id="rId2">
                  <a:extLst>
                    <a:ext uri="{A12FA001-AC4F-418D-AE19-62706E023703}">
                      <ahyp:hlinkClr xmlns:ahyp="http://schemas.microsoft.com/office/drawing/2018/hyperlinkcolor" val="tx"/>
                    </a:ext>
                  </a:extLst>
                </a:hlinkClick>
              </a:rPr>
              <a:t>Lkeen@mathworks.com</a:t>
            </a:r>
            <a:r>
              <a:rPr lang="en-US" sz="2400" dirty="0">
                <a:solidFill>
                  <a:schemeClr val="tx2">
                    <a:lumMod val="20000"/>
                    <a:lumOff val="80000"/>
                  </a:schemeClr>
                </a:solidFill>
                <a:latin typeface="Arial" pitchFamily="34" charset="0"/>
                <a:cs typeface="Arial" pitchFamily="34" charset="0"/>
              </a:rPr>
              <a:t> </a:t>
            </a:r>
          </a:p>
          <a:p>
            <a:r>
              <a:rPr lang="en-US" sz="2400" dirty="0">
                <a:solidFill>
                  <a:schemeClr val="tx2">
                    <a:lumMod val="20000"/>
                    <a:lumOff val="80000"/>
                  </a:schemeClr>
                </a:solidFill>
                <a:latin typeface="Arial" pitchFamily="34" charset="0"/>
                <a:cs typeface="Arial" pitchFamily="34" charset="0"/>
                <a:hlinkClick r:id="rId3">
                  <a:extLst>
                    <a:ext uri="{A12FA001-AC4F-418D-AE19-62706E023703}">
                      <ahyp:hlinkClr xmlns:ahyp="http://schemas.microsoft.com/office/drawing/2018/hyperlinkcolor" val="tx"/>
                    </a:ext>
                  </a:extLst>
                </a:hlinkClick>
              </a:rPr>
              <a:t>https://github.com/drLKeen/NIHmatlabpython</a:t>
            </a:r>
            <a:endParaRPr lang="en-US" sz="2400" dirty="0">
              <a:solidFill>
                <a:schemeClr val="tx2">
                  <a:lumMod val="20000"/>
                  <a:lumOff val="80000"/>
                </a:schemeClr>
              </a:solidFill>
              <a:latin typeface="Arial" pitchFamily="34" charset="0"/>
              <a:cs typeface="Arial" pitchFamily="34" charset="0"/>
            </a:endParaRPr>
          </a:p>
          <a:p>
            <a:endParaRPr lang="en-US" sz="2400" dirty="0">
              <a:latin typeface="Arial" pitchFamily="34" charset="0"/>
              <a:cs typeface="Arial" pitchFamily="34" charset="0"/>
            </a:endParaRPr>
          </a:p>
          <a:p>
            <a:r>
              <a:rPr lang="en-US" sz="2400" dirty="0">
                <a:solidFill>
                  <a:schemeClr val="bg1"/>
                </a:solidFill>
                <a:latin typeface="Arial" pitchFamily="34" charset="0"/>
                <a:cs typeface="Arial" pitchFamily="34" charset="0"/>
              </a:rPr>
              <a:t>Elvira Osuna-Highley – </a:t>
            </a:r>
            <a:r>
              <a:rPr lang="en-US" sz="2400" dirty="0">
                <a:solidFill>
                  <a:schemeClr val="tx2">
                    <a:lumMod val="20000"/>
                    <a:lumOff val="80000"/>
                  </a:schemeClr>
                </a:solidFill>
                <a:latin typeface="Arial" pitchFamily="34" charset="0"/>
                <a:cs typeface="Arial" pitchFamily="34" charset="0"/>
                <a:hlinkClick r:id="rId4">
                  <a:extLst>
                    <a:ext uri="{A12FA001-AC4F-418D-AE19-62706E023703}">
                      <ahyp:hlinkClr xmlns:ahyp="http://schemas.microsoft.com/office/drawing/2018/hyperlinkcolor" val="tx"/>
                    </a:ext>
                  </a:extLst>
                </a:hlinkClick>
              </a:rPr>
              <a:t>eosunahi@mathworks.com</a:t>
            </a:r>
            <a:r>
              <a:rPr lang="en-US" sz="2400" dirty="0">
                <a:solidFill>
                  <a:schemeClr val="tx2">
                    <a:lumMod val="20000"/>
                    <a:lumOff val="80000"/>
                  </a:schemeClr>
                </a:solidFill>
                <a:latin typeface="Arial" pitchFamily="34" charset="0"/>
                <a:cs typeface="Arial" pitchFamily="34" charset="0"/>
              </a:rPr>
              <a:t> </a:t>
            </a:r>
          </a:p>
          <a:p>
            <a:endParaRPr lang="en-US" sz="2400" dirty="0">
              <a:latin typeface="Arial" pitchFamily="34" charset="0"/>
              <a:cs typeface="Arial" pitchFamily="34" charset="0"/>
            </a:endParaRPr>
          </a:p>
          <a:p>
            <a:r>
              <a:rPr lang="en-US" sz="2400" dirty="0">
                <a:solidFill>
                  <a:schemeClr val="bg1"/>
                </a:solidFill>
                <a:latin typeface="Arial" pitchFamily="34" charset="0"/>
                <a:cs typeface="Arial" pitchFamily="34" charset="0"/>
              </a:rPr>
              <a:t>Tim Mathieu – </a:t>
            </a:r>
            <a:r>
              <a:rPr lang="en-US" sz="2400" dirty="0">
                <a:solidFill>
                  <a:schemeClr val="tx2">
                    <a:lumMod val="20000"/>
                    <a:lumOff val="80000"/>
                  </a:schemeClr>
                </a:solidFill>
                <a:latin typeface="Arial" pitchFamily="34" charset="0"/>
                <a:cs typeface="Arial" pitchFamily="34" charset="0"/>
                <a:hlinkClick r:id="rId5">
                  <a:extLst>
                    <a:ext uri="{A12FA001-AC4F-418D-AE19-62706E023703}">
                      <ahyp:hlinkClr xmlns:ahyp="http://schemas.microsoft.com/office/drawing/2018/hyperlinkcolor" val="tx"/>
                    </a:ext>
                  </a:extLst>
                </a:hlinkClick>
              </a:rPr>
              <a:t>tmathieu@mathworks.com</a:t>
            </a:r>
            <a:r>
              <a:rPr lang="en-US" sz="2400" dirty="0">
                <a:solidFill>
                  <a:schemeClr val="tx2">
                    <a:lumMod val="20000"/>
                    <a:lumOff val="80000"/>
                  </a:schemeClr>
                </a:solidFill>
                <a:latin typeface="Arial" pitchFamily="34" charset="0"/>
                <a:cs typeface="Arial" pitchFamily="34" charset="0"/>
              </a:rPr>
              <a:t> </a:t>
            </a:r>
          </a:p>
          <a:p>
            <a:endParaRPr lang="en-US" sz="2400" dirty="0">
              <a:solidFill>
                <a:schemeClr val="bg1"/>
              </a:solidFill>
              <a:latin typeface="Arial" pitchFamily="34" charset="0"/>
              <a:cs typeface="Arial" pitchFamily="34" charset="0"/>
            </a:endParaRPr>
          </a:p>
          <a:p>
            <a:r>
              <a:rPr lang="en-US" sz="2400" dirty="0">
                <a:solidFill>
                  <a:schemeClr val="bg1"/>
                </a:solidFill>
                <a:latin typeface="Arial" pitchFamily="34" charset="0"/>
                <a:cs typeface="Arial" pitchFamily="34" charset="0"/>
              </a:rPr>
              <a:t>Matt DiGiandomenico – </a:t>
            </a:r>
            <a:r>
              <a:rPr lang="en-US" sz="2400" dirty="0">
                <a:solidFill>
                  <a:schemeClr val="tx2">
                    <a:lumMod val="20000"/>
                    <a:lumOff val="80000"/>
                  </a:schemeClr>
                </a:solidFill>
                <a:latin typeface="Arial" pitchFamily="34" charset="0"/>
                <a:cs typeface="Arial" pitchFamily="34" charset="0"/>
                <a:hlinkClick r:id="rId6">
                  <a:extLst>
                    <a:ext uri="{A12FA001-AC4F-418D-AE19-62706E023703}">
                      <ahyp:hlinkClr xmlns:ahyp="http://schemas.microsoft.com/office/drawing/2018/hyperlinkcolor" val="tx"/>
                    </a:ext>
                  </a:extLst>
                </a:hlinkClick>
              </a:rPr>
              <a:t>mdigiand@mathworks.com</a:t>
            </a:r>
            <a:r>
              <a:rPr lang="en-US" sz="2400" dirty="0">
                <a:solidFill>
                  <a:schemeClr val="tx2">
                    <a:lumMod val="20000"/>
                    <a:lumOff val="80000"/>
                  </a:schemeClr>
                </a:solidFill>
                <a:latin typeface="Arial" pitchFamily="34" charset="0"/>
                <a:cs typeface="Arial" pitchFamily="34" charset="0"/>
              </a:rPr>
              <a:t> </a:t>
            </a:r>
          </a:p>
        </p:txBody>
      </p:sp>
      <p:grpSp>
        <p:nvGrpSpPr>
          <p:cNvPr id="11" name="Group 10">
            <a:extLst>
              <a:ext uri="{FF2B5EF4-FFF2-40B4-BE49-F238E27FC236}">
                <a16:creationId xmlns:a16="http://schemas.microsoft.com/office/drawing/2014/main" id="{4B9C7A44-894E-BED7-D2D9-44F37A76DE03}"/>
              </a:ext>
            </a:extLst>
          </p:cNvPr>
          <p:cNvGrpSpPr/>
          <p:nvPr/>
        </p:nvGrpSpPr>
        <p:grpSpPr>
          <a:xfrm>
            <a:off x="4354093" y="5082480"/>
            <a:ext cx="2903957" cy="1508129"/>
            <a:chOff x="3869795" y="2704745"/>
            <a:chExt cx="3585423" cy="1827418"/>
          </a:xfrm>
        </p:grpSpPr>
        <p:sp>
          <p:nvSpPr>
            <p:cNvPr id="12" name="TextBox 11">
              <a:extLst>
                <a:ext uri="{FF2B5EF4-FFF2-40B4-BE49-F238E27FC236}">
                  <a16:creationId xmlns:a16="http://schemas.microsoft.com/office/drawing/2014/main" id="{9D931C83-F23A-F35A-C476-BF49B0E3BE47}"/>
                </a:ext>
              </a:extLst>
            </p:cNvPr>
            <p:cNvSpPr txBox="1"/>
            <p:nvPr/>
          </p:nvSpPr>
          <p:spPr>
            <a:xfrm>
              <a:off x="3869796" y="4085887"/>
              <a:ext cx="3585422" cy="446276"/>
            </a:xfrm>
            <a:prstGeom prst="rect">
              <a:avLst/>
            </a:prstGeom>
            <a:noFill/>
          </p:spPr>
          <p:txBody>
            <a:bodyPr wrap="square" lIns="91440" tIns="45720" rIns="91440" bIns="91440" rtlCol="0" anchor="t">
              <a:spAutoFit/>
            </a:bodyPr>
            <a:lstStyle/>
            <a:p>
              <a:pPr marL="0" marR="0" lvl="0" indent="0" algn="ctr" defTabSz="914400" rtl="0" eaLnBrk="1" fontAlgn="auto" latinLnBrk="0" hangingPunct="1">
                <a:lnSpc>
                  <a:spcPct val="100000"/>
                </a:lnSpc>
                <a:spcBef>
                  <a:spcPts val="0"/>
                </a:spcBef>
                <a:spcAft>
                  <a:spcPts val="180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a:ea typeface="+mn-ea"/>
                  <a:cs typeface="Arial"/>
                </a:rPr>
                <a:t>MATLAB with Python</a:t>
              </a:r>
            </a:p>
          </p:txBody>
        </p:sp>
        <p:pic>
          <p:nvPicPr>
            <p:cNvPr id="13" name="Graphic 12">
              <a:extLst>
                <a:ext uri="{FF2B5EF4-FFF2-40B4-BE49-F238E27FC236}">
                  <a16:creationId xmlns:a16="http://schemas.microsoft.com/office/drawing/2014/main" id="{FB3C4401-4482-7C9C-B48A-FD80DF1E02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9795" y="2704747"/>
              <a:ext cx="1190625" cy="1038225"/>
            </a:xfrm>
            <a:prstGeom prst="rect">
              <a:avLst/>
            </a:prstGeom>
          </p:spPr>
        </p:pic>
        <p:sp>
          <p:nvSpPr>
            <p:cNvPr id="14" name="TextBox 13">
              <a:extLst>
                <a:ext uri="{FF2B5EF4-FFF2-40B4-BE49-F238E27FC236}">
                  <a16:creationId xmlns:a16="http://schemas.microsoft.com/office/drawing/2014/main" id="{2B06F3C2-2605-6308-573F-3D74641FFA0D}"/>
                </a:ext>
              </a:extLst>
            </p:cNvPr>
            <p:cNvSpPr txBox="1"/>
            <p:nvPr/>
          </p:nvSpPr>
          <p:spPr>
            <a:xfrm>
              <a:off x="5381963" y="2808360"/>
              <a:ext cx="59285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Arial"/>
                  <a:ea typeface="+mn-ea"/>
                  <a:cs typeface="Arial"/>
                </a:rPr>
                <a:t>+</a:t>
              </a:r>
              <a:endParaRPr kumimoji="0" lang="en-US" sz="4800" b="0" i="0" u="none" strike="noStrike" kern="1200" cap="none" spc="0" normalizeH="0" baseline="0" noProof="0" dirty="0">
                <a:ln>
                  <a:noFill/>
                </a:ln>
                <a:solidFill>
                  <a:prstClr val="black"/>
                </a:solidFill>
                <a:effectLst/>
                <a:uLnTx/>
                <a:uFillTx/>
                <a:latin typeface="Arial"/>
                <a:ea typeface="+mn-ea"/>
                <a:cs typeface="+mn-cs"/>
              </a:endParaRPr>
            </a:p>
          </p:txBody>
        </p:sp>
        <p:pic>
          <p:nvPicPr>
            <p:cNvPr id="17" name="Picture 16" descr="Icon&#10;&#10;Description automatically generated">
              <a:extLst>
                <a:ext uri="{FF2B5EF4-FFF2-40B4-BE49-F238E27FC236}">
                  <a16:creationId xmlns:a16="http://schemas.microsoft.com/office/drawing/2014/main" id="{93FB3D86-5CE8-3571-BC2D-8D4AAB9186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96363" y="2704745"/>
              <a:ext cx="1038226" cy="1038226"/>
            </a:xfrm>
            <a:prstGeom prst="rect">
              <a:avLst/>
            </a:prstGeom>
          </p:spPr>
        </p:pic>
      </p:grpSp>
    </p:spTree>
    <p:extLst>
      <p:ext uri="{BB962C8B-B14F-4D97-AF65-F5344CB8AC3E}">
        <p14:creationId xmlns:p14="http://schemas.microsoft.com/office/powerpoint/2010/main" val="149517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15DA-662B-4AEF-83FA-52E1EC14D540}"/>
              </a:ext>
            </a:extLst>
          </p:cNvPr>
          <p:cNvSpPr>
            <a:spLocks noGrp="1"/>
          </p:cNvSpPr>
          <p:nvPr>
            <p:ph type="title"/>
          </p:nvPr>
        </p:nvSpPr>
        <p:spPr/>
        <p:txBody>
          <a:bodyPr/>
          <a:lstStyle/>
          <a:p>
            <a:r>
              <a:rPr lang="en-AU"/>
              <a:t>Deep Learning</a:t>
            </a:r>
          </a:p>
        </p:txBody>
      </p:sp>
      <p:sp>
        <p:nvSpPr>
          <p:cNvPr id="7" name="Rectangle: Rounded Corners 6">
            <a:extLst>
              <a:ext uri="{FF2B5EF4-FFF2-40B4-BE49-F238E27FC236}">
                <a16:creationId xmlns:a16="http://schemas.microsoft.com/office/drawing/2014/main" id="{09EB5F72-8508-43AD-98C3-B1064F5F3CA5}"/>
              </a:ext>
            </a:extLst>
          </p:cNvPr>
          <p:cNvSpPr/>
          <p:nvPr/>
        </p:nvSpPr>
        <p:spPr>
          <a:xfrm>
            <a:off x="786716" y="4224415"/>
            <a:ext cx="4404095" cy="361653"/>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itchFamily="34" charset="0"/>
                <a:ea typeface="+mn-ea"/>
                <a:cs typeface="Arial" pitchFamily="34" charset="0"/>
              </a:rPr>
              <a:t>Model import/export</a:t>
            </a:r>
          </a:p>
        </p:txBody>
      </p:sp>
      <p:sp>
        <p:nvSpPr>
          <p:cNvPr id="8" name="Rectangle: Rounded Corners 7">
            <a:extLst>
              <a:ext uri="{FF2B5EF4-FFF2-40B4-BE49-F238E27FC236}">
                <a16:creationId xmlns:a16="http://schemas.microsoft.com/office/drawing/2014/main" id="{D26CCCB4-15A1-4461-9CC9-8C4586BD06C8}"/>
              </a:ext>
            </a:extLst>
          </p:cNvPr>
          <p:cNvSpPr/>
          <p:nvPr/>
        </p:nvSpPr>
        <p:spPr>
          <a:xfrm>
            <a:off x="786716" y="1731464"/>
            <a:ext cx="4404095" cy="361653"/>
          </a:xfrm>
          <a:prstGeom prst="roundRect">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itchFamily="34" charset="0"/>
                <a:ea typeface="+mn-ea"/>
                <a:cs typeface="Arial" pitchFamily="34" charset="0"/>
              </a:rPr>
              <a:t>Co-execution</a:t>
            </a:r>
          </a:p>
        </p:txBody>
      </p:sp>
      <p:pic>
        <p:nvPicPr>
          <p:cNvPr id="4098" name="Picture 2" descr="How do I make a desktop launcher for MATLAB in Linux? - MATLAB Answers -  MATLAB Central">
            <a:extLst>
              <a:ext uri="{FF2B5EF4-FFF2-40B4-BE49-F238E27FC236}">
                <a16:creationId xmlns:a16="http://schemas.microsoft.com/office/drawing/2014/main" id="{A81D54A9-B4EA-4C26-AD91-036CBF0DCE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658" y="2688948"/>
            <a:ext cx="673911" cy="60566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ython icon - Free download on Iconfinder">
            <a:extLst>
              <a:ext uri="{FF2B5EF4-FFF2-40B4-BE49-F238E27FC236}">
                <a16:creationId xmlns:a16="http://schemas.microsoft.com/office/drawing/2014/main" id="{4A98909F-F6DE-4858-A141-3765489E26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2597" y="2688948"/>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nsorFlow-icon | Brands TA - TH">
            <a:extLst>
              <a:ext uri="{FF2B5EF4-FFF2-40B4-BE49-F238E27FC236}">
                <a16:creationId xmlns:a16="http://schemas.microsoft.com/office/drawing/2014/main" id="{7EBE9204-9CC3-D20D-469B-7F778AB839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38503" y="2452502"/>
            <a:ext cx="559107" cy="5871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B3ED5188-D3C7-B085-C7F0-3924D67B3D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4040" y="3113179"/>
            <a:ext cx="448032" cy="54247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FFA06AF-1BBD-034A-D58A-1F94660B5514}"/>
              </a:ext>
            </a:extLst>
          </p:cNvPr>
          <p:cNvCxnSpPr/>
          <p:nvPr/>
        </p:nvCxnSpPr>
        <p:spPr>
          <a:xfrm>
            <a:off x="2498895" y="3049306"/>
            <a:ext cx="1019102"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F9713A-E7F5-2E41-3131-609C22DF5AEA}"/>
              </a:ext>
            </a:extLst>
          </p:cNvPr>
          <p:cNvCxnSpPr>
            <a:cxnSpLocks/>
          </p:cNvCxnSpPr>
          <p:nvPr/>
        </p:nvCxnSpPr>
        <p:spPr>
          <a:xfrm flipH="1">
            <a:off x="2498895" y="2840921"/>
            <a:ext cx="1019102"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3CC9656-BAE0-6D9D-A011-9D18DBD7A446}"/>
              </a:ext>
            </a:extLst>
          </p:cNvPr>
          <p:cNvPicPr>
            <a:picLocks noChangeAspect="1"/>
          </p:cNvPicPr>
          <p:nvPr/>
        </p:nvPicPr>
        <p:blipFill>
          <a:blip r:embed="rId7"/>
          <a:stretch>
            <a:fillRect/>
          </a:stretch>
        </p:blipFill>
        <p:spPr>
          <a:xfrm>
            <a:off x="6661965" y="413605"/>
            <a:ext cx="4743319" cy="5399147"/>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221E16B5-3CE3-BE16-9F5C-1CBA08238F44}"/>
              </a:ext>
            </a:extLst>
          </p:cNvPr>
          <p:cNvSpPr/>
          <p:nvPr/>
        </p:nvSpPr>
        <p:spPr>
          <a:xfrm>
            <a:off x="5741376" y="6312104"/>
            <a:ext cx="678383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a:ea typeface="+mn-ea"/>
                <a:cs typeface="+mn-cs"/>
                <a:hlinkClick r:id="rId8"/>
              </a:rPr>
              <a:t>https://github.com/matlab-deep-learning/MATLAB-Deep-Learning-Model-Hub</a:t>
            </a:r>
            <a:r>
              <a:rPr kumimoji="0" lang="en-US" sz="1400" b="0" i="0" u="none" strike="noStrike" kern="1200" cap="none" spc="0" normalizeH="0" baseline="0" noProof="0">
                <a:ln>
                  <a:noFill/>
                </a:ln>
                <a:solidFill>
                  <a:prstClr val="black"/>
                </a:solidFill>
                <a:effectLst/>
                <a:uLnTx/>
                <a:uFillTx/>
                <a:latin typeface="Arial"/>
                <a:ea typeface="+mn-ea"/>
                <a:cs typeface="+mn-cs"/>
              </a:rPr>
              <a:t> </a:t>
            </a:r>
          </a:p>
        </p:txBody>
      </p:sp>
      <p:pic>
        <p:nvPicPr>
          <p:cNvPr id="12" name="Picture 11" descr="Qr code&#10;&#10;Description automatically generated">
            <a:extLst>
              <a:ext uri="{FF2B5EF4-FFF2-40B4-BE49-F238E27FC236}">
                <a16:creationId xmlns:a16="http://schemas.microsoft.com/office/drawing/2014/main" id="{6826E753-8CA9-66A2-83F3-49E9D9A10A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8601" y="4153796"/>
            <a:ext cx="2202484" cy="2202484"/>
          </a:xfrm>
          <a:prstGeom prst="rect">
            <a:avLst/>
          </a:prstGeom>
        </p:spPr>
      </p:pic>
      <p:sp>
        <p:nvSpPr>
          <p:cNvPr id="26" name="TextBox 25">
            <a:extLst>
              <a:ext uri="{FF2B5EF4-FFF2-40B4-BE49-F238E27FC236}">
                <a16:creationId xmlns:a16="http://schemas.microsoft.com/office/drawing/2014/main" id="{362FD177-B728-5D64-41F4-D07B96DF75F8}"/>
              </a:ext>
            </a:extLst>
          </p:cNvPr>
          <p:cNvSpPr txBox="1"/>
          <p:nvPr/>
        </p:nvSpPr>
        <p:spPr>
          <a:xfrm>
            <a:off x="666923" y="5017597"/>
            <a:ext cx="495285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&gt;&gt; </a:t>
            </a:r>
            <a:r>
              <a:rPr kumimoji="0" lang="en-US" sz="1600" b="0" i="0" u="none" strike="noStrike" kern="1200" cap="none" spc="0" normalizeH="0" baseline="0" noProof="0" err="1">
                <a:ln>
                  <a:noFill/>
                </a:ln>
                <a:solidFill>
                  <a:prstClr val="black"/>
                </a:solidFill>
                <a:effectLst/>
                <a:uLnTx/>
                <a:uFillTx/>
                <a:latin typeface="Consolas" panose="020B0609020204030204" pitchFamily="49" charset="0"/>
                <a:ea typeface="+mn-ea"/>
                <a:cs typeface="+mn-cs"/>
              </a:rPr>
              <a:t>importTensorFlowNetwork</a:t>
            </a:r>
            <a:r>
              <a:rPr kumimoji="0" lang="en-US" sz="16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prstClr val="black"/>
                </a:solidFill>
                <a:effectLst/>
                <a:uLnTx/>
                <a:uFillTx/>
                <a:latin typeface="Consolas" panose="020B0609020204030204" pitchFamily="49" charset="0"/>
                <a:ea typeface="+mn-ea"/>
                <a:cs typeface="+mn-cs"/>
              </a:rPr>
              <a:t>SavedModel</a:t>
            </a:r>
            <a:r>
              <a:rPr kumimoji="0" lang="en-US" sz="16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&gt;&gt; </a:t>
            </a:r>
            <a:r>
              <a:rPr kumimoji="0" lang="en-US" sz="1600" b="0" i="0" u="none" strike="noStrike" kern="1200" cap="none" spc="0" normalizeH="0" baseline="0" noProof="0" err="1">
                <a:ln>
                  <a:noFill/>
                </a:ln>
                <a:solidFill>
                  <a:prstClr val="black"/>
                </a:solidFill>
                <a:effectLst/>
                <a:uLnTx/>
                <a:uFillTx/>
                <a:latin typeface="Consolas" panose="020B0609020204030204" pitchFamily="49" charset="0"/>
                <a:ea typeface="+mn-ea"/>
                <a:cs typeface="+mn-cs"/>
              </a:rPr>
              <a:t>importONNXNetwork</a:t>
            </a:r>
            <a:r>
              <a:rPr kumimoji="0" lang="en-US" sz="16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r>
              <a:rPr kumimoji="0" lang="en-US" sz="1600" b="0" i="0" u="none" strike="noStrike" kern="1200" cap="none" spc="0" normalizeH="0" baseline="0" noProof="0" err="1">
                <a:ln>
                  <a:noFill/>
                </a:ln>
                <a:solidFill>
                  <a:prstClr val="black"/>
                </a:solidFill>
                <a:effectLst/>
                <a:uLnTx/>
                <a:uFillTx/>
                <a:latin typeface="Consolas" panose="020B0609020204030204" pitchFamily="49" charset="0"/>
                <a:ea typeface="+mn-ea"/>
                <a:cs typeface="+mn-cs"/>
              </a:rPr>
              <a:t>model.onnx</a:t>
            </a:r>
            <a:r>
              <a:rPr kumimoji="0" lang="en-US" sz="16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&gt;&gt; </a:t>
            </a:r>
            <a:r>
              <a:rPr kumimoji="0" lang="en-US" sz="1600" b="0" i="0" u="none" strike="noStrike" kern="1200" cap="none" spc="0" normalizeH="0" baseline="0" noProof="0" err="1">
                <a:ln>
                  <a:noFill/>
                </a:ln>
                <a:solidFill>
                  <a:prstClr val="black"/>
                </a:solidFill>
                <a:effectLst/>
                <a:uLnTx/>
                <a:uFillTx/>
                <a:latin typeface="Consolas" panose="020B0609020204030204" pitchFamily="49" charset="0"/>
                <a:ea typeface="+mn-ea"/>
                <a:cs typeface="+mn-cs"/>
              </a:rPr>
              <a:t>exportONNXNetwork</a:t>
            </a:r>
            <a:r>
              <a:rPr kumimoji="0" lang="en-US" sz="16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(net,"</a:t>
            </a:r>
            <a:r>
              <a:rPr kumimoji="0" lang="en-US" sz="1600" b="0" i="0" u="none" strike="noStrike" kern="1200" cap="none" spc="0" normalizeH="0" baseline="0" noProof="0" err="1">
                <a:ln>
                  <a:noFill/>
                </a:ln>
                <a:solidFill>
                  <a:prstClr val="black"/>
                </a:solidFill>
                <a:effectLst/>
                <a:uLnTx/>
                <a:uFillTx/>
                <a:latin typeface="Consolas" panose="020B0609020204030204" pitchFamily="49" charset="0"/>
                <a:ea typeface="+mn-ea"/>
                <a:cs typeface="+mn-cs"/>
              </a:rPr>
              <a:t>model.onnx</a:t>
            </a:r>
            <a:r>
              <a:rPr kumimoji="0" lang="en-US" sz="16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6208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015B-3B9B-49E5-9887-1BFF46C026EC}"/>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3CC340F1-C324-439E-907C-16D6EC09395E}"/>
              </a:ext>
            </a:extLst>
          </p:cNvPr>
          <p:cNvSpPr>
            <a:spLocks noGrp="1"/>
          </p:cNvSpPr>
          <p:nvPr>
            <p:ph idx="1"/>
          </p:nvPr>
        </p:nvSpPr>
        <p:spPr>
          <a:xfrm>
            <a:off x="6549201" y="579757"/>
            <a:ext cx="5106412" cy="4745979"/>
          </a:xfrm>
        </p:spPr>
        <p:txBody>
          <a:bodyPr/>
          <a:lstStyle/>
          <a:p>
            <a:r>
              <a:rPr lang="en-US" sz="1800" dirty="0" err="1">
                <a:hlinkClick r:id="rId3"/>
              </a:rPr>
              <a:t>Cheatsheet</a:t>
            </a:r>
            <a:endParaRPr lang="en-US" sz="1800" dirty="0">
              <a:hlinkClick r:id="rId3"/>
            </a:endParaRPr>
          </a:p>
          <a:p>
            <a:r>
              <a:rPr lang="en-US" sz="1800" dirty="0">
                <a:hlinkClick r:id="rId4"/>
              </a:rPr>
              <a:t>Example on GitHub</a:t>
            </a:r>
            <a:endParaRPr lang="en-US" sz="1800" dirty="0"/>
          </a:p>
          <a:p>
            <a:r>
              <a:rPr lang="en-US" sz="1800" dirty="0">
                <a:hlinkClick r:id="rId5"/>
              </a:rPr>
              <a:t>Blog post</a:t>
            </a:r>
            <a:r>
              <a:rPr lang="en-US" sz="1800" dirty="0"/>
              <a:t> </a:t>
            </a:r>
          </a:p>
          <a:p>
            <a:r>
              <a:rPr lang="en-US" sz="1800" dirty="0"/>
              <a:t>Videos</a:t>
            </a:r>
          </a:p>
          <a:p>
            <a:pPr lvl="1"/>
            <a:r>
              <a:rPr lang="en-US" sz="1600" dirty="0">
                <a:hlinkClick r:id="rId6"/>
              </a:rPr>
              <a:t>Calling Python from MATLAB </a:t>
            </a:r>
            <a:endParaRPr lang="en-US" sz="1600" dirty="0"/>
          </a:p>
          <a:p>
            <a:pPr lvl="1"/>
            <a:r>
              <a:rPr lang="en-US" sz="1600" dirty="0">
                <a:hlinkClick r:id="rId7"/>
              </a:rPr>
              <a:t>Calling MATLAB from Python</a:t>
            </a:r>
            <a:endParaRPr lang="en-US" sz="1600" dirty="0"/>
          </a:p>
          <a:p>
            <a:pPr lvl="1"/>
            <a:r>
              <a:rPr lang="en-US" sz="1600" dirty="0">
                <a:hlinkClick r:id="rId8"/>
              </a:rPr>
              <a:t>Using MATLAB with Python + Q&amp;A</a:t>
            </a:r>
            <a:r>
              <a:rPr lang="en-US" sz="1600" dirty="0"/>
              <a:t> </a:t>
            </a:r>
            <a:br>
              <a:rPr lang="en-US" sz="1600" dirty="0"/>
            </a:br>
            <a:r>
              <a:rPr lang="en-US" sz="1600" dirty="0"/>
              <a:t>(YouTube live stream recording)</a:t>
            </a:r>
          </a:p>
          <a:p>
            <a:r>
              <a:rPr lang="en-US" sz="1800" dirty="0"/>
              <a:t>Documentation</a:t>
            </a:r>
          </a:p>
          <a:p>
            <a:pPr lvl="1"/>
            <a:r>
              <a:rPr lang="en-US" sz="1600" dirty="0">
                <a:hlinkClick r:id="rId9"/>
              </a:rPr>
              <a:t>Calling Python from MATLAB</a:t>
            </a:r>
            <a:endParaRPr lang="en-US" sz="1600" dirty="0"/>
          </a:p>
          <a:p>
            <a:pPr lvl="1"/>
            <a:r>
              <a:rPr lang="en-US" sz="1600" dirty="0"/>
              <a:t>Calling MATLAB from Python via:</a:t>
            </a:r>
          </a:p>
          <a:p>
            <a:pPr lvl="2"/>
            <a:r>
              <a:rPr lang="en-US" sz="1600" dirty="0">
                <a:hlinkClick r:id="rId10"/>
              </a:rPr>
              <a:t>MATLAB Engine API</a:t>
            </a:r>
            <a:endParaRPr lang="en-US" sz="1600" dirty="0"/>
          </a:p>
          <a:p>
            <a:pPr lvl="2"/>
            <a:r>
              <a:rPr lang="en-US" sz="1600" dirty="0">
                <a:hlinkClick r:id="rId11"/>
              </a:rPr>
              <a:t>MATLAB Compiler SDK</a:t>
            </a:r>
            <a:endParaRPr lang="en-US" sz="1600" dirty="0"/>
          </a:p>
          <a:p>
            <a:pPr lvl="2"/>
            <a:r>
              <a:rPr lang="en-US" sz="1600" dirty="0">
                <a:hlinkClick r:id="rId12"/>
              </a:rPr>
              <a:t>MATLAB Production Server</a:t>
            </a:r>
            <a:endParaRPr lang="en-US" sz="1600" dirty="0"/>
          </a:p>
          <a:p>
            <a:pPr lvl="1"/>
            <a:r>
              <a:rPr lang="en-US" sz="1600" dirty="0"/>
              <a:t>Data management:</a:t>
            </a:r>
            <a:endParaRPr lang="en-US" sz="1600" dirty="0">
              <a:hlinkClick r:id="rId13"/>
            </a:endParaRPr>
          </a:p>
          <a:p>
            <a:pPr lvl="2"/>
            <a:r>
              <a:rPr lang="en-US" sz="1600" dirty="0">
                <a:hlinkClick r:id="rId13"/>
              </a:rPr>
              <a:t>Data type conversions</a:t>
            </a:r>
            <a:endParaRPr lang="en-US" sz="1600" dirty="0"/>
          </a:p>
          <a:p>
            <a:pPr lvl="2"/>
            <a:r>
              <a:rPr lang="en-US" sz="1600" dirty="0">
                <a:hlinkClick r:id="rId14"/>
              </a:rPr>
              <a:t>Working with Parquet files</a:t>
            </a:r>
          </a:p>
          <a:p>
            <a:pPr lvl="2"/>
            <a:r>
              <a:rPr lang="en-US" sz="1600" dirty="0">
                <a:hlinkClick r:id="rId15"/>
              </a:rPr>
              <a:t>MATLAB library for Apache Arrow</a:t>
            </a:r>
            <a:endParaRPr lang="en-US" sz="1600" dirty="0"/>
          </a:p>
          <a:p>
            <a:pPr lvl="1"/>
            <a:r>
              <a:rPr lang="en-US" sz="1600" dirty="0">
                <a:hlinkClick r:id="rId16"/>
              </a:rPr>
              <a:t>Deep Learning (TensorFlow, </a:t>
            </a:r>
            <a:r>
              <a:rPr lang="en-US" sz="1600" dirty="0" err="1">
                <a:hlinkClick r:id="rId16"/>
              </a:rPr>
              <a:t>PyTorch</a:t>
            </a:r>
            <a:r>
              <a:rPr lang="en-US" sz="1600" dirty="0">
                <a:hlinkClick r:id="rId16"/>
              </a:rPr>
              <a:t>, </a:t>
            </a:r>
            <a:r>
              <a:rPr lang="en-US" sz="1600" dirty="0" err="1">
                <a:hlinkClick r:id="rId16"/>
              </a:rPr>
              <a:t>etc</a:t>
            </a:r>
            <a:r>
              <a:rPr lang="en-US" sz="1600" dirty="0">
                <a:hlinkClick r:id="rId16"/>
              </a:rPr>
              <a:t>)</a:t>
            </a:r>
            <a:endParaRPr lang="en-US" sz="1600" dirty="0"/>
          </a:p>
          <a:p>
            <a:endParaRPr lang="en-US" sz="1800" dirty="0"/>
          </a:p>
        </p:txBody>
      </p:sp>
      <p:grpSp>
        <p:nvGrpSpPr>
          <p:cNvPr id="9" name="Group 8">
            <a:extLst>
              <a:ext uri="{FF2B5EF4-FFF2-40B4-BE49-F238E27FC236}">
                <a16:creationId xmlns:a16="http://schemas.microsoft.com/office/drawing/2014/main" id="{CA63C021-86BE-4EC4-9429-EC231082F04D}"/>
              </a:ext>
            </a:extLst>
          </p:cNvPr>
          <p:cNvGrpSpPr/>
          <p:nvPr/>
        </p:nvGrpSpPr>
        <p:grpSpPr>
          <a:xfrm>
            <a:off x="483467" y="1369192"/>
            <a:ext cx="5789323" cy="4463170"/>
            <a:chOff x="462746" y="1057514"/>
            <a:chExt cx="5789323" cy="4463170"/>
          </a:xfrm>
        </p:grpSpPr>
        <p:pic>
          <p:nvPicPr>
            <p:cNvPr id="4" name="Picture 3">
              <a:extLst>
                <a:ext uri="{FF2B5EF4-FFF2-40B4-BE49-F238E27FC236}">
                  <a16:creationId xmlns:a16="http://schemas.microsoft.com/office/drawing/2014/main" id="{6F47C3FE-881B-41B4-87A8-96670ED74D3C}"/>
                </a:ext>
              </a:extLst>
            </p:cNvPr>
            <p:cNvPicPr>
              <a:picLocks noChangeAspect="1"/>
            </p:cNvPicPr>
            <p:nvPr/>
          </p:nvPicPr>
          <p:blipFill rotWithShape="1">
            <a:blip r:embed="rId17"/>
            <a:srcRect l="3718" t="8119" r="4707"/>
            <a:stretch/>
          </p:blipFill>
          <p:spPr>
            <a:xfrm>
              <a:off x="555843" y="1057514"/>
              <a:ext cx="5603131" cy="4000174"/>
            </a:xfrm>
            <a:prstGeom prst="rect">
              <a:avLst/>
            </a:prstGeom>
          </p:spPr>
        </p:pic>
        <p:sp>
          <p:nvSpPr>
            <p:cNvPr id="6" name="Rectangle 5">
              <a:extLst>
                <a:ext uri="{FF2B5EF4-FFF2-40B4-BE49-F238E27FC236}">
                  <a16:creationId xmlns:a16="http://schemas.microsoft.com/office/drawing/2014/main" id="{AD29ED02-3979-4F9D-BEFB-23502AECE523}"/>
                </a:ext>
              </a:extLst>
            </p:cNvPr>
            <p:cNvSpPr/>
            <p:nvPr/>
          </p:nvSpPr>
          <p:spPr>
            <a:xfrm>
              <a:off x="462746" y="5212907"/>
              <a:ext cx="5789323" cy="307777"/>
            </a:xfrm>
            <a:prstGeom prst="rect">
              <a:avLst/>
            </a:prstGeom>
          </p:spPr>
          <p:txBody>
            <a:bodyPr wrap="square">
              <a:spAutoFit/>
            </a:bodyPr>
            <a:lstStyle/>
            <a:p>
              <a:r>
                <a:rPr lang="en-US" sz="1400">
                  <a:hlinkClick r:id="rId18"/>
                </a:rPr>
                <a:t>https://www.mathworks.com/products/matlab/matlab-and-python.html</a:t>
              </a:r>
              <a:endParaRPr lang="en-US" sz="1400"/>
            </a:p>
          </p:txBody>
        </p:sp>
      </p:grpSp>
      <p:sp>
        <p:nvSpPr>
          <p:cNvPr id="5" name="Rectangle 4">
            <a:extLst>
              <a:ext uri="{FF2B5EF4-FFF2-40B4-BE49-F238E27FC236}">
                <a16:creationId xmlns:a16="http://schemas.microsoft.com/office/drawing/2014/main" id="{743A2323-BB48-4D00-9F44-9EE7CEB558AF}"/>
              </a:ext>
            </a:extLst>
          </p:cNvPr>
          <p:cNvSpPr/>
          <p:nvPr/>
        </p:nvSpPr>
        <p:spPr>
          <a:xfrm>
            <a:off x="7549116" y="1124634"/>
            <a:ext cx="6096000" cy="369332"/>
          </a:xfrm>
          <a:prstGeom prst="rect">
            <a:avLst/>
          </a:prstGeom>
        </p:spPr>
        <p:txBody>
          <a:bodyPr>
            <a:spAutoFit/>
          </a:bodyPr>
          <a:lstStyle/>
          <a:p>
            <a:endParaRPr lang="en-US"/>
          </a:p>
        </p:txBody>
      </p:sp>
    </p:spTree>
    <p:extLst>
      <p:ext uri="{BB962C8B-B14F-4D97-AF65-F5344CB8AC3E}">
        <p14:creationId xmlns:p14="http://schemas.microsoft.com/office/powerpoint/2010/main" val="3744706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46CDD-2839-457D-8FA0-398F6ADD0BB1}"/>
              </a:ext>
            </a:extLst>
          </p:cNvPr>
          <p:cNvSpPr>
            <a:spLocks noGrp="1"/>
          </p:cNvSpPr>
          <p:nvPr>
            <p:ph type="title"/>
          </p:nvPr>
        </p:nvSpPr>
        <p:spPr/>
        <p:txBody>
          <a:bodyPr/>
          <a:lstStyle/>
          <a:p>
            <a:r>
              <a:rPr lang="en-US" dirty="0" err="1">
                <a:hlinkClick r:id="rId3"/>
              </a:rPr>
              <a:t>Cheatsheet</a:t>
            </a:r>
            <a:endParaRPr lang="en-US" dirty="0"/>
          </a:p>
        </p:txBody>
      </p:sp>
      <p:pic>
        <p:nvPicPr>
          <p:cNvPr id="4" name="Content Placeholder 3">
            <a:hlinkClick r:id="rId3"/>
            <a:extLst>
              <a:ext uri="{FF2B5EF4-FFF2-40B4-BE49-F238E27FC236}">
                <a16:creationId xmlns:a16="http://schemas.microsoft.com/office/drawing/2014/main" id="{E9F854BF-5F6E-48D4-A1F9-97374096100B}"/>
              </a:ext>
            </a:extLst>
          </p:cNvPr>
          <p:cNvPicPr>
            <a:picLocks noGrp="1" noChangeAspect="1"/>
          </p:cNvPicPr>
          <p:nvPr>
            <p:ph idx="1"/>
          </p:nvPr>
        </p:nvPicPr>
        <p:blipFill>
          <a:blip r:embed="rId4"/>
          <a:stretch>
            <a:fillRect/>
          </a:stretch>
        </p:blipFill>
        <p:spPr>
          <a:xfrm>
            <a:off x="2623232" y="1628420"/>
            <a:ext cx="6945535" cy="52295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6618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2286-99BD-41CF-9590-662B79CC578D}"/>
              </a:ext>
            </a:extLst>
          </p:cNvPr>
          <p:cNvSpPr>
            <a:spLocks noGrp="1"/>
          </p:cNvSpPr>
          <p:nvPr>
            <p:ph type="title"/>
          </p:nvPr>
        </p:nvSpPr>
        <p:spPr/>
        <p:txBody>
          <a:bodyPr/>
          <a:lstStyle/>
          <a:p>
            <a:r>
              <a:rPr lang="en-US" b="1" i="1" dirty="0">
                <a:solidFill>
                  <a:schemeClr val="accent4"/>
                </a:solidFill>
              </a:rPr>
              <a:t>NEW</a:t>
            </a:r>
            <a:r>
              <a:rPr lang="en-US" dirty="0"/>
              <a:t> </a:t>
            </a:r>
            <a:r>
              <a:rPr lang="en-US" dirty="0">
                <a:hlinkClick r:id="rId2"/>
              </a:rPr>
              <a:t>MATLAB for Python Users Cheat Sheet</a:t>
            </a:r>
            <a:endParaRPr lang="en-US" dirty="0"/>
          </a:p>
        </p:txBody>
      </p:sp>
      <p:pic>
        <p:nvPicPr>
          <p:cNvPr id="5" name="Content Placeholder 4">
            <a:extLst>
              <a:ext uri="{FF2B5EF4-FFF2-40B4-BE49-F238E27FC236}">
                <a16:creationId xmlns:a16="http://schemas.microsoft.com/office/drawing/2014/main" id="{9045D8D7-9B9C-40E2-BEC3-3F3D4DCF2F87}"/>
              </a:ext>
            </a:extLst>
          </p:cNvPr>
          <p:cNvPicPr>
            <a:picLocks noGrp="1" noChangeAspect="1"/>
          </p:cNvPicPr>
          <p:nvPr>
            <p:ph idx="1"/>
          </p:nvPr>
        </p:nvPicPr>
        <p:blipFill rotWithShape="1">
          <a:blip r:embed="rId3"/>
          <a:srcRect b="32568"/>
          <a:stretch/>
        </p:blipFill>
        <p:spPr>
          <a:xfrm>
            <a:off x="3172798" y="1775486"/>
            <a:ext cx="5846404" cy="5082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8956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932D0-DEEF-41E1-8113-A3924ED5D992}"/>
              </a:ext>
            </a:extLst>
          </p:cNvPr>
          <p:cNvSpPr>
            <a:spLocks noGrp="1"/>
          </p:cNvSpPr>
          <p:nvPr>
            <p:ph type="title"/>
          </p:nvPr>
        </p:nvSpPr>
        <p:spPr/>
        <p:txBody>
          <a:bodyPr/>
          <a:lstStyle/>
          <a:p>
            <a:r>
              <a:rPr lang="en-US" dirty="0"/>
              <a:t>MATLAB Answers – </a:t>
            </a:r>
            <a:r>
              <a:rPr lang="en-US" dirty="0" err="1">
                <a:solidFill>
                  <a:schemeClr val="accent4"/>
                </a:solidFill>
              </a:rPr>
              <a:t>tag:"python</a:t>
            </a:r>
            <a:r>
              <a:rPr lang="en-US" dirty="0">
                <a:solidFill>
                  <a:schemeClr val="accent4"/>
                </a:solidFill>
              </a:rPr>
              <a:t>"</a:t>
            </a:r>
            <a:endParaRPr lang="en-US" dirty="0"/>
          </a:p>
        </p:txBody>
      </p:sp>
      <p:pic>
        <p:nvPicPr>
          <p:cNvPr id="4" name="Content Placeholder 3">
            <a:extLst>
              <a:ext uri="{FF2B5EF4-FFF2-40B4-BE49-F238E27FC236}">
                <a16:creationId xmlns:a16="http://schemas.microsoft.com/office/drawing/2014/main" id="{A8E6862E-66B1-4111-A5B1-547BC746C758}"/>
              </a:ext>
            </a:extLst>
          </p:cNvPr>
          <p:cNvPicPr>
            <a:picLocks noGrp="1" noChangeAspect="1"/>
          </p:cNvPicPr>
          <p:nvPr>
            <p:ph idx="1"/>
          </p:nvPr>
        </p:nvPicPr>
        <p:blipFill>
          <a:blip r:embed="rId2"/>
          <a:stretch>
            <a:fillRect/>
          </a:stretch>
        </p:blipFill>
        <p:spPr>
          <a:xfrm>
            <a:off x="1619624" y="1600200"/>
            <a:ext cx="8749552" cy="4648200"/>
          </a:xfrm>
          <a:prstGeom prst="rect">
            <a:avLst/>
          </a:prstGeom>
        </p:spPr>
      </p:pic>
      <p:sp>
        <p:nvSpPr>
          <p:cNvPr id="5" name="Rectangle 4">
            <a:extLst>
              <a:ext uri="{FF2B5EF4-FFF2-40B4-BE49-F238E27FC236}">
                <a16:creationId xmlns:a16="http://schemas.microsoft.com/office/drawing/2014/main" id="{F7055740-A7AB-4AEA-A6A5-C1FC39EF40E6}"/>
              </a:ext>
            </a:extLst>
          </p:cNvPr>
          <p:cNvSpPr/>
          <p:nvPr/>
        </p:nvSpPr>
        <p:spPr>
          <a:xfrm>
            <a:off x="1655676" y="6400800"/>
            <a:ext cx="88806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hlinkClick r:id="rId3"/>
              </a:rPr>
              <a:t>https://www.mathworks.com/matlabcentral/answers/?term=tag%3A%22python%22</a:t>
            </a:r>
            <a:r>
              <a:rPr kumimoji="0" lang="en-US" sz="1800" b="0" i="0" u="none" strike="noStrike" kern="1200" cap="none" spc="0" normalizeH="0" baseline="0" noProof="0" dirty="0">
                <a:ln>
                  <a:noFill/>
                </a:ln>
                <a:solidFill>
                  <a:prstClr val="black"/>
                </a:solidFill>
                <a:effectLst/>
                <a:uLnTx/>
                <a:uFillTx/>
                <a:latin typeface="Arial"/>
                <a:ea typeface="+mn-ea"/>
                <a:cs typeface="+mn-cs"/>
              </a:rPr>
              <a:t> </a:t>
            </a:r>
          </a:p>
        </p:txBody>
      </p:sp>
    </p:spTree>
    <p:extLst>
      <p:ext uri="{BB962C8B-B14F-4D97-AF65-F5344CB8AC3E}">
        <p14:creationId xmlns:p14="http://schemas.microsoft.com/office/powerpoint/2010/main" val="4273343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23F9-AEE0-459B-9AF0-0A6AE5666095}"/>
              </a:ext>
            </a:extLst>
          </p:cNvPr>
          <p:cNvSpPr>
            <a:spLocks noGrp="1"/>
          </p:cNvSpPr>
          <p:nvPr>
            <p:ph type="title"/>
          </p:nvPr>
        </p:nvSpPr>
        <p:spPr/>
        <p:txBody>
          <a:bodyPr/>
          <a:lstStyle/>
          <a:p>
            <a:r>
              <a:rPr lang="en-US"/>
              <a:t>Python libraries in MATLAB (1)</a:t>
            </a:r>
            <a:br>
              <a:rPr lang="en-US"/>
            </a:br>
            <a:r>
              <a:rPr lang="en-US" sz="2800">
                <a:solidFill>
                  <a:schemeClr val="accent4"/>
                </a:solidFill>
              </a:rPr>
              <a:t>Directly call Python® functionality from MATLAB®</a:t>
            </a:r>
            <a:endParaRPr lang="en-US">
              <a:solidFill>
                <a:schemeClr val="accent4"/>
              </a:solidFill>
            </a:endParaRPr>
          </a:p>
        </p:txBody>
      </p:sp>
      <p:sp>
        <p:nvSpPr>
          <p:cNvPr id="7" name="Content Placeholder 6">
            <a:extLst>
              <a:ext uri="{FF2B5EF4-FFF2-40B4-BE49-F238E27FC236}">
                <a16:creationId xmlns:a16="http://schemas.microsoft.com/office/drawing/2014/main" id="{766989C5-AD4B-452C-8FB6-5C792C411DAC}"/>
              </a:ext>
            </a:extLst>
          </p:cNvPr>
          <p:cNvSpPr>
            <a:spLocks noGrp="1"/>
          </p:cNvSpPr>
          <p:nvPr>
            <p:ph idx="1"/>
          </p:nvPr>
        </p:nvSpPr>
        <p:spPr/>
        <p:txBody>
          <a:bodyPr/>
          <a:lstStyle/>
          <a:p>
            <a:pPr marL="0" indent="0">
              <a:buNone/>
            </a:pPr>
            <a:r>
              <a:rPr lang="en-US" sz="1800" b="1">
                <a:solidFill>
                  <a:srgbClr val="C45400"/>
                </a:solidFill>
              </a:rPr>
              <a:t>Using Python Libraries</a:t>
            </a:r>
          </a:p>
          <a:p>
            <a:r>
              <a:rPr lang="en-US" sz="1800" b="1">
                <a:solidFill>
                  <a:srgbClr val="005487"/>
                </a:solidFill>
                <a:hlinkClick r:id="rId2">
                  <a:extLst>
                    <a:ext uri="{A12FA001-AC4F-418D-AE19-62706E023703}">
                      <ahyp:hlinkClr xmlns:ahyp="http://schemas.microsoft.com/office/drawing/2018/hyperlinkcolor" val="tx"/>
                    </a:ext>
                  </a:extLst>
                </a:hlinkClick>
              </a:rPr>
              <a:t>Access Python Modules from MATLAB - Getting Started</a:t>
            </a:r>
            <a:endParaRPr lang="en-US" sz="1800">
              <a:solidFill>
                <a:srgbClr val="404040"/>
              </a:solidFill>
            </a:endParaRPr>
          </a:p>
          <a:p>
            <a:pPr lvl="1"/>
            <a:r>
              <a:rPr lang="en-US" sz="1400">
                <a:solidFill>
                  <a:srgbClr val="404040"/>
                </a:solidFill>
              </a:rPr>
              <a:t>How to create and use a Python object in MATLAB.</a:t>
            </a:r>
          </a:p>
          <a:p>
            <a:r>
              <a:rPr lang="en-US" sz="1800" b="1">
                <a:solidFill>
                  <a:srgbClr val="005487"/>
                </a:solidFill>
                <a:hlinkClick r:id="rId3">
                  <a:extLst>
                    <a:ext uri="{A12FA001-AC4F-418D-AE19-62706E023703}">
                      <ahyp:hlinkClr xmlns:ahyp="http://schemas.microsoft.com/office/drawing/2018/hyperlinkcolor" val="tx"/>
                    </a:ext>
                  </a:extLst>
                </a:hlinkClick>
              </a:rPr>
              <a:t>Configure Your System to Use Python</a:t>
            </a:r>
            <a:endParaRPr lang="en-US" sz="1800">
              <a:solidFill>
                <a:srgbClr val="404040"/>
              </a:solidFill>
            </a:endParaRPr>
          </a:p>
          <a:p>
            <a:pPr lvl="1"/>
            <a:r>
              <a:rPr lang="en-US" sz="1400">
                <a:solidFill>
                  <a:srgbClr val="404040"/>
                </a:solidFill>
              </a:rPr>
              <a:t>How to verify you have installed a supported version of Python.</a:t>
            </a:r>
          </a:p>
          <a:p>
            <a:r>
              <a:rPr lang="en-US" sz="1800" b="1">
                <a:solidFill>
                  <a:srgbClr val="005487"/>
                </a:solidFill>
                <a:hlinkClick r:id="rId4">
                  <a:extLst>
                    <a:ext uri="{A12FA001-AC4F-418D-AE19-62706E023703}">
                      <ahyp:hlinkClr xmlns:ahyp="http://schemas.microsoft.com/office/drawing/2018/hyperlinkcolor" val="tx"/>
                    </a:ext>
                  </a:extLst>
                </a:hlinkClick>
              </a:rPr>
              <a:t>Call User-Defined Python Module</a:t>
            </a:r>
            <a:endParaRPr lang="en-US" sz="1800">
              <a:solidFill>
                <a:srgbClr val="404040"/>
              </a:solidFill>
            </a:endParaRPr>
          </a:p>
          <a:p>
            <a:pPr lvl="1"/>
            <a:r>
              <a:rPr lang="en-US" sz="1400">
                <a:solidFill>
                  <a:srgbClr val="404040"/>
                </a:solidFill>
              </a:rPr>
              <a:t>Create a Python module used by examples in this documentation.</a:t>
            </a:r>
          </a:p>
          <a:p>
            <a:r>
              <a:rPr lang="en-US" sz="1800" b="1">
                <a:solidFill>
                  <a:srgbClr val="005487"/>
                </a:solidFill>
                <a:hlinkClick r:id="rId5">
                  <a:extLst>
                    <a:ext uri="{A12FA001-AC4F-418D-AE19-62706E023703}">
                      <ahyp:hlinkClr xmlns:ahyp="http://schemas.microsoft.com/office/drawing/2018/hyperlinkcolor" val="tx"/>
                    </a:ext>
                  </a:extLst>
                </a:hlinkClick>
              </a:rPr>
              <a:t>Understand Python Function Arguments</a:t>
            </a:r>
            <a:endParaRPr lang="en-US" sz="1800">
              <a:solidFill>
                <a:srgbClr val="404040"/>
              </a:solidFill>
            </a:endParaRPr>
          </a:p>
          <a:p>
            <a:pPr lvl="1"/>
            <a:r>
              <a:rPr lang="en-US" sz="1400">
                <a:solidFill>
                  <a:srgbClr val="404040"/>
                </a:solidFill>
              </a:rPr>
              <a:t>Python method syntax which might be unfamiliar to MATLAB users.</a:t>
            </a:r>
          </a:p>
          <a:p>
            <a:r>
              <a:rPr lang="en-US" sz="1800" b="1">
                <a:solidFill>
                  <a:srgbClr val="005487"/>
                </a:solidFill>
                <a:hlinkClick r:id="rId6">
                  <a:extLst>
                    <a:ext uri="{A12FA001-AC4F-418D-AE19-62706E023703}">
                      <ahyp:hlinkClr xmlns:ahyp="http://schemas.microsoft.com/office/drawing/2018/hyperlinkcolor" val="tx"/>
                    </a:ext>
                  </a:extLst>
                </a:hlinkClick>
              </a:rPr>
              <a:t>Advanced Topics</a:t>
            </a:r>
            <a:endParaRPr lang="en-US" sz="1800">
              <a:solidFill>
                <a:srgbClr val="404040"/>
              </a:solidFill>
            </a:endParaRPr>
          </a:p>
          <a:p>
            <a:pPr lvl="1"/>
            <a:r>
              <a:rPr lang="en-US" sz="1400">
                <a:solidFill>
                  <a:srgbClr val="404040"/>
                </a:solidFill>
              </a:rPr>
              <a:t>Code pattern differences you should be aware of.</a:t>
            </a:r>
          </a:p>
          <a:p>
            <a:r>
              <a:rPr lang="en-US" sz="1800" b="1">
                <a:solidFill>
                  <a:srgbClr val="005487"/>
                </a:solidFill>
                <a:hlinkClick r:id="rId7">
                  <a:extLst>
                    <a:ext uri="{A12FA001-AC4F-418D-AE19-62706E023703}">
                      <ahyp:hlinkClr xmlns:ahyp="http://schemas.microsoft.com/office/drawing/2018/hyperlinkcolor" val="tx"/>
                    </a:ext>
                  </a:extLst>
                </a:hlinkClick>
              </a:rPr>
              <a:t>Out-of-Process Execution of Python Functionality</a:t>
            </a:r>
            <a:endParaRPr lang="en-US" sz="1800">
              <a:solidFill>
                <a:srgbClr val="404040"/>
              </a:solidFill>
            </a:endParaRPr>
          </a:p>
          <a:p>
            <a:pPr lvl="1"/>
            <a:r>
              <a:rPr lang="en-US" sz="1400">
                <a:solidFill>
                  <a:srgbClr val="404040"/>
                </a:solidFill>
              </a:rPr>
              <a:t>Execute Python scripts in processes that are separate from the MATLAB process.</a:t>
            </a:r>
          </a:p>
          <a:p>
            <a:r>
              <a:rPr lang="en-US" sz="1800" b="1">
                <a:solidFill>
                  <a:srgbClr val="005487"/>
                </a:solidFill>
                <a:hlinkClick r:id="rId8">
                  <a:extLst>
                    <a:ext uri="{A12FA001-AC4F-418D-AE19-62706E023703}">
                      <ahyp:hlinkClr xmlns:ahyp="http://schemas.microsoft.com/office/drawing/2018/hyperlinkcolor" val="tx"/>
                    </a:ext>
                  </a:extLst>
                </a:hlinkClick>
              </a:rPr>
              <a:t>Reload Out-of-Process Python Interpreter</a:t>
            </a:r>
            <a:endParaRPr lang="en-US" sz="1800">
              <a:solidFill>
                <a:srgbClr val="404040"/>
              </a:solidFill>
            </a:endParaRPr>
          </a:p>
          <a:p>
            <a:pPr lvl="1"/>
            <a:r>
              <a:rPr lang="en-US" sz="1400">
                <a:solidFill>
                  <a:srgbClr val="404040"/>
                </a:solidFill>
              </a:rPr>
              <a:t>Reload out-of-process Python interpreter without restarting MATLAB.</a:t>
            </a:r>
          </a:p>
          <a:p>
            <a:endParaRPr lang="fr-FR" sz="1800"/>
          </a:p>
        </p:txBody>
      </p:sp>
      <p:sp>
        <p:nvSpPr>
          <p:cNvPr id="4" name="Rectangle 3">
            <a:extLst>
              <a:ext uri="{FF2B5EF4-FFF2-40B4-BE49-F238E27FC236}">
                <a16:creationId xmlns:a16="http://schemas.microsoft.com/office/drawing/2014/main" id="{0990EEA9-C7B2-4BE9-B7BA-FBE8341F3BA6}"/>
              </a:ext>
            </a:extLst>
          </p:cNvPr>
          <p:cNvSpPr/>
          <p:nvPr/>
        </p:nvSpPr>
        <p:spPr>
          <a:xfrm>
            <a:off x="2423592" y="6400800"/>
            <a:ext cx="691276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ea typeface="+mn-ea"/>
                <a:cs typeface="+mn-cs"/>
                <a:hlinkClick r:id="rId9"/>
              </a:rPr>
              <a:t>https://www.mathworks.com/help/matlab/call-python-libraries.html</a:t>
            </a:r>
            <a:r>
              <a:rPr kumimoji="0" lang="en-US" sz="1800" b="0" i="0" u="none" strike="noStrike" kern="1200" cap="none" spc="0" normalizeH="0" baseline="0" noProof="0">
                <a:ln>
                  <a:noFill/>
                </a:ln>
                <a:solidFill>
                  <a:prstClr val="black"/>
                </a:solidFill>
                <a:effectLst/>
                <a:uLnTx/>
                <a:uFillTx/>
                <a:latin typeface="Arial"/>
                <a:ea typeface="+mn-ea"/>
                <a:cs typeface="+mn-cs"/>
              </a:rPr>
              <a:t> </a:t>
            </a:r>
          </a:p>
        </p:txBody>
      </p:sp>
      <p:pic>
        <p:nvPicPr>
          <p:cNvPr id="5" name="Picture 4">
            <a:hlinkClick r:id="rId10"/>
            <a:extLst>
              <a:ext uri="{FF2B5EF4-FFF2-40B4-BE49-F238E27FC236}">
                <a16:creationId xmlns:a16="http://schemas.microsoft.com/office/drawing/2014/main" id="{A3F65F46-7D42-4B76-8C3F-DDBCB68D041B}"/>
              </a:ext>
            </a:extLst>
          </p:cNvPr>
          <p:cNvPicPr>
            <a:picLocks noChangeAspect="1"/>
          </p:cNvPicPr>
          <p:nvPr/>
        </p:nvPicPr>
        <p:blipFill rotWithShape="1">
          <a:blip r:embed="rId11"/>
          <a:srcRect r="74974"/>
          <a:stretch/>
        </p:blipFill>
        <p:spPr>
          <a:xfrm>
            <a:off x="9336360" y="2234657"/>
            <a:ext cx="2093645" cy="3114139"/>
          </a:xfrm>
          <a:prstGeom prst="rect">
            <a:avLst/>
          </a:prstGeom>
        </p:spPr>
      </p:pic>
    </p:spTree>
    <p:extLst>
      <p:ext uri="{BB962C8B-B14F-4D97-AF65-F5344CB8AC3E}">
        <p14:creationId xmlns:p14="http://schemas.microsoft.com/office/powerpoint/2010/main" val="3070034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6D0E6FE-FA5B-4066-A72A-AB7E0EC8DB1D}"/>
              </a:ext>
            </a:extLst>
          </p:cNvPr>
          <p:cNvSpPr>
            <a:spLocks noGrp="1"/>
          </p:cNvSpPr>
          <p:nvPr>
            <p:ph type="title"/>
          </p:nvPr>
        </p:nvSpPr>
        <p:spPr/>
        <p:txBody>
          <a:bodyPr/>
          <a:lstStyle/>
          <a:p>
            <a:r>
              <a:rPr lang="en-US"/>
              <a:t>Python libraries in MATLAB (2)</a:t>
            </a:r>
            <a:br>
              <a:rPr lang="en-US"/>
            </a:br>
            <a:r>
              <a:rPr lang="en-US" sz="2800">
                <a:solidFill>
                  <a:schemeClr val="accent4"/>
                </a:solidFill>
              </a:rPr>
              <a:t>Directly call Python® functionality from MATLAB®</a:t>
            </a:r>
            <a:endParaRPr lang="en-US">
              <a:solidFill>
                <a:schemeClr val="accent4"/>
              </a:solidFill>
            </a:endParaRPr>
          </a:p>
        </p:txBody>
      </p:sp>
      <p:sp>
        <p:nvSpPr>
          <p:cNvPr id="6" name="Content Placeholder 5">
            <a:extLst>
              <a:ext uri="{FF2B5EF4-FFF2-40B4-BE49-F238E27FC236}">
                <a16:creationId xmlns:a16="http://schemas.microsoft.com/office/drawing/2014/main" id="{4260B340-EABB-4879-A6C2-DE7DDCA4497F}"/>
              </a:ext>
            </a:extLst>
          </p:cNvPr>
          <p:cNvSpPr>
            <a:spLocks noGrp="1"/>
          </p:cNvSpPr>
          <p:nvPr>
            <p:ph idx="1"/>
          </p:nvPr>
        </p:nvSpPr>
        <p:spPr/>
        <p:txBody>
          <a:bodyPr/>
          <a:lstStyle/>
          <a:p>
            <a:pPr marL="0" indent="0">
              <a:buNone/>
            </a:pPr>
            <a:r>
              <a:rPr lang="en-US" sz="2000" b="1">
                <a:solidFill>
                  <a:srgbClr val="C45400"/>
                </a:solidFill>
              </a:rPr>
              <a:t>Passing Data</a:t>
            </a:r>
          </a:p>
          <a:p>
            <a:r>
              <a:rPr lang="en-US" sz="2000" b="1">
                <a:solidFill>
                  <a:srgbClr val="005487"/>
                </a:solidFill>
                <a:hlinkClick r:id="rId3">
                  <a:extLst>
                    <a:ext uri="{A12FA001-AC4F-418D-AE19-62706E023703}">
                      <ahyp:hlinkClr xmlns:ahyp="http://schemas.microsoft.com/office/drawing/2018/hyperlinkcolor" val="tx"/>
                    </a:ext>
                  </a:extLst>
                </a:hlinkClick>
              </a:rPr>
              <a:t>MATLAB to Python Data Type Mapping</a:t>
            </a:r>
            <a:endParaRPr lang="en-US" sz="2000">
              <a:solidFill>
                <a:srgbClr val="404040"/>
              </a:solidFill>
            </a:endParaRPr>
          </a:p>
          <a:p>
            <a:pPr lvl="1"/>
            <a:r>
              <a:rPr lang="en-US" sz="1600">
                <a:solidFill>
                  <a:srgbClr val="404040"/>
                </a:solidFill>
              </a:rPr>
              <a:t>How MATLAB converts MATLAB data into compatible Python data types.</a:t>
            </a:r>
          </a:p>
          <a:p>
            <a:r>
              <a:rPr lang="en-US" sz="2000" b="1">
                <a:solidFill>
                  <a:srgbClr val="005487"/>
                </a:solidFill>
                <a:hlinkClick r:id="rId4">
                  <a:extLst>
                    <a:ext uri="{A12FA001-AC4F-418D-AE19-62706E023703}">
                      <ahyp:hlinkClr xmlns:ahyp="http://schemas.microsoft.com/office/drawing/2018/hyperlinkcolor" val="tx"/>
                    </a:ext>
                  </a:extLst>
                </a:hlinkClick>
              </a:rPr>
              <a:t>Access Elements in Python Container Types</a:t>
            </a:r>
            <a:endParaRPr lang="en-US" sz="2000">
              <a:solidFill>
                <a:srgbClr val="404040"/>
              </a:solidFill>
            </a:endParaRPr>
          </a:p>
          <a:p>
            <a:pPr lvl="1"/>
            <a:r>
              <a:rPr lang="en-US" altLang="en-US" sz="1600">
                <a:solidFill>
                  <a:srgbClr val="404040"/>
                </a:solidFill>
              </a:rPr>
              <a:t>A Python container is typically a sequence type (</a:t>
            </a:r>
            <a:r>
              <a:rPr lang="en-US" altLang="en-US" sz="1600">
                <a:solidFill>
                  <a:srgbClr val="404040"/>
                </a:solidFill>
                <a:latin typeface="Menlo"/>
              </a:rPr>
              <a:t>list</a:t>
            </a:r>
            <a:r>
              <a:rPr lang="en-US" altLang="en-US" sz="1600">
                <a:solidFill>
                  <a:srgbClr val="404040"/>
                </a:solidFill>
              </a:rPr>
              <a:t> or </a:t>
            </a:r>
            <a:r>
              <a:rPr lang="en-US" altLang="en-US" sz="1600">
                <a:solidFill>
                  <a:srgbClr val="404040"/>
                </a:solidFill>
                <a:latin typeface="Menlo"/>
              </a:rPr>
              <a:t>tuple</a:t>
            </a:r>
            <a:r>
              <a:rPr lang="en-US" altLang="en-US" sz="1600">
                <a:solidFill>
                  <a:srgbClr val="404040"/>
                </a:solidFill>
              </a:rPr>
              <a:t>) or a mapping type (</a:t>
            </a:r>
            <a:r>
              <a:rPr lang="en-US" altLang="en-US" sz="1600" err="1">
                <a:solidFill>
                  <a:srgbClr val="404040"/>
                </a:solidFill>
                <a:latin typeface="Menlo"/>
              </a:rPr>
              <a:t>dict</a:t>
            </a:r>
            <a:r>
              <a:rPr lang="en-US" altLang="en-US" sz="1600">
                <a:solidFill>
                  <a:srgbClr val="404040"/>
                </a:solidFill>
              </a:rPr>
              <a:t>).</a:t>
            </a:r>
            <a:r>
              <a:rPr lang="en-US" altLang="en-US" sz="1400"/>
              <a:t> </a:t>
            </a:r>
            <a:endParaRPr lang="en-US" sz="1600">
              <a:solidFill>
                <a:srgbClr val="404040"/>
              </a:solidFill>
            </a:endParaRPr>
          </a:p>
          <a:p>
            <a:r>
              <a:rPr lang="en-US" sz="2000" b="1">
                <a:solidFill>
                  <a:srgbClr val="005487"/>
                </a:solidFill>
                <a:hlinkClick r:id="rId5">
                  <a:extLst>
                    <a:ext uri="{A12FA001-AC4F-418D-AE19-62706E023703}">
                      <ahyp:hlinkClr xmlns:ahyp="http://schemas.microsoft.com/office/drawing/2018/hyperlinkcolor" val="tx"/>
                    </a:ext>
                  </a:extLst>
                </a:hlinkClick>
              </a:rPr>
              <a:t>Pass Python Function to Python map Function</a:t>
            </a:r>
            <a:endParaRPr lang="en-US" sz="2000">
              <a:solidFill>
                <a:srgbClr val="404040"/>
              </a:solidFill>
            </a:endParaRPr>
          </a:p>
          <a:p>
            <a:pPr lvl="1"/>
            <a:r>
              <a:rPr lang="en-US" sz="1600">
                <a:solidFill>
                  <a:srgbClr val="404040"/>
                </a:solidFill>
              </a:rPr>
              <a:t>This example shows how to display the length of each word in a list.</a:t>
            </a:r>
          </a:p>
          <a:p>
            <a:endParaRPr lang="fr-FR" sz="2000"/>
          </a:p>
        </p:txBody>
      </p:sp>
      <p:pic>
        <p:nvPicPr>
          <p:cNvPr id="7" name="Picture 6">
            <a:hlinkClick r:id="rId6"/>
            <a:extLst>
              <a:ext uri="{FF2B5EF4-FFF2-40B4-BE49-F238E27FC236}">
                <a16:creationId xmlns:a16="http://schemas.microsoft.com/office/drawing/2014/main" id="{173B6AC9-73D8-4921-9851-F19AFC6C6F90}"/>
              </a:ext>
            </a:extLst>
          </p:cNvPr>
          <p:cNvPicPr>
            <a:picLocks noChangeAspect="1"/>
          </p:cNvPicPr>
          <p:nvPr/>
        </p:nvPicPr>
        <p:blipFill rotWithShape="1">
          <a:blip r:embed="rId7"/>
          <a:srcRect l="75236"/>
          <a:stretch/>
        </p:blipFill>
        <p:spPr>
          <a:xfrm>
            <a:off x="4974030" y="4013671"/>
            <a:ext cx="1631203" cy="2452006"/>
          </a:xfrm>
          <a:prstGeom prst="rect">
            <a:avLst/>
          </a:prstGeom>
        </p:spPr>
      </p:pic>
      <p:pic>
        <p:nvPicPr>
          <p:cNvPr id="8" name="Picture 7">
            <a:hlinkClick r:id="rId8"/>
            <a:extLst>
              <a:ext uri="{FF2B5EF4-FFF2-40B4-BE49-F238E27FC236}">
                <a16:creationId xmlns:a16="http://schemas.microsoft.com/office/drawing/2014/main" id="{075BA546-554C-4F23-A46F-7BD94B22438A}"/>
              </a:ext>
            </a:extLst>
          </p:cNvPr>
          <p:cNvPicPr>
            <a:picLocks noChangeAspect="1"/>
          </p:cNvPicPr>
          <p:nvPr/>
        </p:nvPicPr>
        <p:blipFill rotWithShape="1">
          <a:blip r:embed="rId9"/>
          <a:srcRect l="50094"/>
          <a:stretch/>
        </p:blipFill>
        <p:spPr>
          <a:xfrm>
            <a:off x="8234586" y="4010375"/>
            <a:ext cx="1631203" cy="2459632"/>
          </a:xfrm>
          <a:prstGeom prst="rect">
            <a:avLst/>
          </a:prstGeom>
        </p:spPr>
      </p:pic>
      <p:pic>
        <p:nvPicPr>
          <p:cNvPr id="10" name="Picture 9">
            <a:hlinkClick r:id="rId10"/>
            <a:extLst>
              <a:ext uri="{FF2B5EF4-FFF2-40B4-BE49-F238E27FC236}">
                <a16:creationId xmlns:a16="http://schemas.microsoft.com/office/drawing/2014/main" id="{A328AFAB-6DF9-453E-A206-3C8ECA3983EF}"/>
              </a:ext>
            </a:extLst>
          </p:cNvPr>
          <p:cNvPicPr>
            <a:picLocks noChangeAspect="1"/>
          </p:cNvPicPr>
          <p:nvPr/>
        </p:nvPicPr>
        <p:blipFill rotWithShape="1">
          <a:blip r:embed="rId7"/>
          <a:srcRect l="25184" r="49790"/>
          <a:stretch/>
        </p:blipFill>
        <p:spPr>
          <a:xfrm>
            <a:off x="1713012" y="4013671"/>
            <a:ext cx="1648491" cy="2452006"/>
          </a:xfrm>
          <a:prstGeom prst="rect">
            <a:avLst/>
          </a:prstGeom>
        </p:spPr>
      </p:pic>
      <p:pic>
        <p:nvPicPr>
          <p:cNvPr id="12" name="Picture 11">
            <a:hlinkClick r:id="rId11"/>
            <a:extLst>
              <a:ext uri="{FF2B5EF4-FFF2-40B4-BE49-F238E27FC236}">
                <a16:creationId xmlns:a16="http://schemas.microsoft.com/office/drawing/2014/main" id="{8FC0B1DF-B18E-4B09-A616-1A67D510775B}"/>
              </a:ext>
            </a:extLst>
          </p:cNvPr>
          <p:cNvPicPr>
            <a:picLocks noChangeAspect="1"/>
          </p:cNvPicPr>
          <p:nvPr/>
        </p:nvPicPr>
        <p:blipFill rotWithShape="1">
          <a:blip r:embed="rId7"/>
          <a:srcRect l="50052" r="25185"/>
          <a:stretch/>
        </p:blipFill>
        <p:spPr>
          <a:xfrm>
            <a:off x="3343290" y="4013671"/>
            <a:ext cx="1631203" cy="2452006"/>
          </a:xfrm>
          <a:prstGeom prst="rect">
            <a:avLst/>
          </a:prstGeom>
        </p:spPr>
      </p:pic>
      <p:pic>
        <p:nvPicPr>
          <p:cNvPr id="13" name="Picture 12">
            <a:hlinkClick r:id="rId12"/>
            <a:extLst>
              <a:ext uri="{FF2B5EF4-FFF2-40B4-BE49-F238E27FC236}">
                <a16:creationId xmlns:a16="http://schemas.microsoft.com/office/drawing/2014/main" id="{ADCC57B9-8063-491C-9F9A-137F2224EACB}"/>
              </a:ext>
            </a:extLst>
          </p:cNvPr>
          <p:cNvPicPr>
            <a:picLocks noChangeAspect="1"/>
          </p:cNvPicPr>
          <p:nvPr/>
        </p:nvPicPr>
        <p:blipFill rotWithShape="1">
          <a:blip r:embed="rId9"/>
          <a:srcRect r="50094"/>
          <a:stretch/>
        </p:blipFill>
        <p:spPr>
          <a:xfrm>
            <a:off x="6604308" y="4006045"/>
            <a:ext cx="1631203" cy="2459632"/>
          </a:xfrm>
          <a:prstGeom prst="rect">
            <a:avLst/>
          </a:prstGeom>
        </p:spPr>
      </p:pic>
    </p:spTree>
    <p:extLst>
      <p:ext uri="{BB962C8B-B14F-4D97-AF65-F5344CB8AC3E}">
        <p14:creationId xmlns:p14="http://schemas.microsoft.com/office/powerpoint/2010/main" val="816804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8CF6-7F97-4FBB-86E5-003AEED8965C}"/>
              </a:ext>
            </a:extLst>
          </p:cNvPr>
          <p:cNvSpPr>
            <a:spLocks noGrp="1"/>
          </p:cNvSpPr>
          <p:nvPr>
            <p:ph type="title"/>
          </p:nvPr>
        </p:nvSpPr>
        <p:spPr/>
        <p:txBody>
          <a:bodyPr/>
          <a:lstStyle/>
          <a:p>
            <a:r>
              <a:rPr lang="fr-FR" err="1"/>
              <a:t>Additional</a:t>
            </a:r>
            <a:r>
              <a:rPr lang="fr-FR"/>
              <a:t> </a:t>
            </a:r>
            <a:r>
              <a:rPr lang="fr-FR" err="1"/>
              <a:t>resources</a:t>
            </a:r>
            <a:endParaRPr lang="fr-FR"/>
          </a:p>
        </p:txBody>
      </p:sp>
    </p:spTree>
    <p:extLst>
      <p:ext uri="{BB962C8B-B14F-4D97-AF65-F5344CB8AC3E}">
        <p14:creationId xmlns:p14="http://schemas.microsoft.com/office/powerpoint/2010/main" val="3948550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015B-3B9B-49E5-9887-1BFF46C026EC}"/>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3CC340F1-C324-439E-907C-16D6EC09395E}"/>
              </a:ext>
            </a:extLst>
          </p:cNvPr>
          <p:cNvSpPr>
            <a:spLocks noGrp="1"/>
          </p:cNvSpPr>
          <p:nvPr>
            <p:ph idx="1"/>
          </p:nvPr>
        </p:nvSpPr>
        <p:spPr>
          <a:xfrm>
            <a:off x="609602" y="1181100"/>
            <a:ext cx="10769600" cy="4648200"/>
          </a:xfrm>
        </p:spPr>
        <p:txBody>
          <a:bodyPr/>
          <a:lstStyle/>
          <a:p>
            <a:r>
              <a:rPr lang="en-US" dirty="0"/>
              <a:t>General: </a:t>
            </a:r>
          </a:p>
          <a:p>
            <a:pPr lvl="1"/>
            <a:r>
              <a:rPr lang="en-US" dirty="0">
                <a:hlinkClick r:id="rId2"/>
              </a:rPr>
              <a:t>https://www.mathworks.com/products/matlab/matlab-and-python.html</a:t>
            </a:r>
            <a:endParaRPr lang="en-US" dirty="0"/>
          </a:p>
          <a:p>
            <a:r>
              <a:rPr lang="en-US" dirty="0"/>
              <a:t>Python from MATLAB: </a:t>
            </a:r>
          </a:p>
          <a:p>
            <a:pPr lvl="1"/>
            <a:r>
              <a:rPr lang="en-US" dirty="0">
                <a:hlinkClick r:id="rId3"/>
              </a:rPr>
              <a:t>https://www.mathworks.com/help/matlab/call-python-libraries.html</a:t>
            </a:r>
            <a:endParaRPr lang="en-US" dirty="0"/>
          </a:p>
          <a:p>
            <a:r>
              <a:rPr lang="en-US" dirty="0"/>
              <a:t>MATLAB from Python:</a:t>
            </a:r>
          </a:p>
          <a:p>
            <a:pPr lvl="1"/>
            <a:r>
              <a:rPr lang="en-US" dirty="0"/>
              <a:t>MATLAB Engine API:</a:t>
            </a:r>
          </a:p>
          <a:p>
            <a:pPr lvl="2"/>
            <a:r>
              <a:rPr lang="en-US" dirty="0">
                <a:hlinkClick r:id="rId4"/>
              </a:rPr>
              <a:t>https://www.mathworks.com/help/matlab/matlab-engine-for-python.html</a:t>
            </a:r>
            <a:endParaRPr lang="en-US" dirty="0"/>
          </a:p>
          <a:p>
            <a:pPr lvl="1"/>
            <a:r>
              <a:rPr lang="en-US" dirty="0"/>
              <a:t>MATLAB Compiler SDK:</a:t>
            </a:r>
          </a:p>
          <a:p>
            <a:pPr lvl="2"/>
            <a:r>
              <a:rPr lang="en-US" dirty="0">
                <a:hlinkClick r:id="rId5"/>
              </a:rPr>
              <a:t>https://www.mathworks.com/help/compiler_sdk/python_packages.html</a:t>
            </a:r>
            <a:endParaRPr lang="en-US" dirty="0"/>
          </a:p>
          <a:p>
            <a:pPr lvl="1"/>
            <a:r>
              <a:rPr lang="en-US" dirty="0"/>
              <a:t>Data type conversions:</a:t>
            </a:r>
          </a:p>
          <a:p>
            <a:pPr lvl="2"/>
            <a:r>
              <a:rPr lang="en-US" dirty="0">
                <a:hlinkClick r:id="rId6"/>
              </a:rPr>
              <a:t>https://www.mathworks.com/help/matlab/python-data-types.html</a:t>
            </a:r>
            <a:endParaRPr lang="en-US" dirty="0"/>
          </a:p>
          <a:p>
            <a:r>
              <a:rPr lang="en-US" dirty="0"/>
              <a:t>Example:</a:t>
            </a:r>
          </a:p>
          <a:p>
            <a:pPr lvl="1"/>
            <a:r>
              <a:rPr lang="en-US" dirty="0">
                <a:hlinkClick r:id="rId7"/>
              </a:rPr>
              <a:t>https://github.com/mathworks/matlab-with-python</a:t>
            </a:r>
            <a:endParaRPr lang="en-US" dirty="0"/>
          </a:p>
          <a:p>
            <a:endParaRPr lang="en-US" dirty="0"/>
          </a:p>
        </p:txBody>
      </p:sp>
    </p:spTree>
    <p:extLst>
      <p:ext uri="{BB962C8B-B14F-4D97-AF65-F5344CB8AC3E}">
        <p14:creationId xmlns:p14="http://schemas.microsoft.com/office/powerpoint/2010/main" val="3068920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19116-34A6-122D-D4BC-18678998C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38A87-96E3-97F4-F354-0C6261A57D95}"/>
              </a:ext>
            </a:extLst>
          </p:cNvPr>
          <p:cNvSpPr>
            <a:spLocks noGrp="1"/>
          </p:cNvSpPr>
          <p:nvPr>
            <p:ph type="title"/>
          </p:nvPr>
        </p:nvSpPr>
        <p:spPr>
          <a:xfrm>
            <a:off x="609602" y="457200"/>
            <a:ext cx="10769600" cy="990600"/>
          </a:xfrm>
        </p:spPr>
        <p:txBody>
          <a:bodyPr/>
          <a:lstStyle/>
          <a:p>
            <a:r>
              <a:rPr lang="en-US"/>
              <a:t>Why use MATLAB and Python together?</a:t>
            </a:r>
          </a:p>
        </p:txBody>
      </p:sp>
      <p:pic>
        <p:nvPicPr>
          <p:cNvPr id="3" name="Picture 2" descr="Climate Data Store Toolbox for MATLAB">
            <a:extLst>
              <a:ext uri="{FF2B5EF4-FFF2-40B4-BE49-F238E27FC236}">
                <a16:creationId xmlns:a16="http://schemas.microsoft.com/office/drawing/2014/main" id="{5614F1D4-5C7D-CDC6-AE9D-27F0D4AE2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34" y="1304741"/>
            <a:ext cx="3970771" cy="2233908"/>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5" name="Picture 6" descr="Integrate TensorFlow Model into Simulink for Simulation and Code Generation">
            <a:extLst>
              <a:ext uri="{FF2B5EF4-FFF2-40B4-BE49-F238E27FC236}">
                <a16:creationId xmlns:a16="http://schemas.microsoft.com/office/drawing/2014/main" id="{8E5B4BEF-55E8-5775-C3B9-945CD3A98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713" y="1262121"/>
            <a:ext cx="4122287" cy="2319149"/>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2406E0-CF61-A5D5-E356-EFF0D041E9F8}"/>
              </a:ext>
            </a:extLst>
          </p:cNvPr>
          <p:cNvSpPr txBox="1"/>
          <p:nvPr/>
        </p:nvSpPr>
        <p:spPr>
          <a:xfrm>
            <a:off x="1987866" y="3856009"/>
            <a:ext cx="7689534" cy="255454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mj-lt"/>
              <a:buAutoNum type="arabicPeriod"/>
              <a:tabLst/>
              <a:defRPr/>
            </a:pPr>
            <a:r>
              <a:rPr kumimoji="0" lang="fr-FR" sz="3200" b="0" i="0" u="none" strike="noStrike" kern="1200" cap="none" spc="0" normalizeH="0" baseline="0" noProof="0" dirty="0" err="1">
                <a:ln>
                  <a:noFill/>
                </a:ln>
                <a:solidFill>
                  <a:schemeClr val="bg1"/>
                </a:solidFill>
                <a:effectLst/>
                <a:uLnTx/>
                <a:uFillTx/>
                <a:latin typeface="Arial"/>
                <a:ea typeface="+mn-ea"/>
                <a:cs typeface="+mn-cs"/>
              </a:rPr>
              <a:t>Reuse</a:t>
            </a:r>
            <a:r>
              <a:rPr kumimoji="0" lang="fr-FR" sz="3200" b="0" i="0" u="none" strike="noStrike" kern="1200" cap="none" spc="0" normalizeH="0" baseline="0" noProof="0" dirty="0">
                <a:ln>
                  <a:noFill/>
                </a:ln>
                <a:solidFill>
                  <a:schemeClr val="bg1"/>
                </a:solidFill>
                <a:effectLst/>
                <a:uLnTx/>
                <a:uFillTx/>
                <a:latin typeface="Arial"/>
                <a:ea typeface="+mn-ea"/>
                <a:cs typeface="+mn-cs"/>
              </a:rPr>
              <a:t> </a:t>
            </a:r>
            <a:r>
              <a:rPr kumimoji="0" lang="fr-FR" sz="3200" b="0" i="0" u="none" strike="noStrike" kern="1200" cap="none" spc="0" normalizeH="0" baseline="0" noProof="0" dirty="0" err="1">
                <a:ln>
                  <a:noFill/>
                </a:ln>
                <a:solidFill>
                  <a:schemeClr val="bg1"/>
                </a:solidFill>
                <a:effectLst/>
                <a:uLnTx/>
                <a:uFillTx/>
                <a:latin typeface="Arial"/>
                <a:ea typeface="+mn-ea"/>
                <a:cs typeface="+mn-cs"/>
              </a:rPr>
              <a:t>existing</a:t>
            </a:r>
            <a:r>
              <a:rPr kumimoji="0" lang="fr-FR" sz="3200" b="0" i="0" u="none" strike="noStrike" kern="1200" cap="none" spc="0" normalizeH="0" baseline="0" noProof="0" dirty="0">
                <a:ln>
                  <a:noFill/>
                </a:ln>
                <a:solidFill>
                  <a:schemeClr val="bg1"/>
                </a:solidFill>
                <a:effectLst/>
                <a:uLnTx/>
                <a:uFillTx/>
                <a:latin typeface="Arial"/>
                <a:ea typeface="+mn-ea"/>
                <a:cs typeface="+mn-cs"/>
              </a:rPr>
              <a:t> code</a:t>
            </a:r>
          </a:p>
          <a:p>
            <a:pPr marL="457200" marR="0" lvl="0" indent="-457200" algn="ctr" defTabSz="914400" rtl="0" eaLnBrk="1" fontAlgn="auto" latinLnBrk="0" hangingPunct="1">
              <a:lnSpc>
                <a:spcPct val="100000"/>
              </a:lnSpc>
              <a:spcBef>
                <a:spcPts val="0"/>
              </a:spcBef>
              <a:spcAft>
                <a:spcPts val="0"/>
              </a:spcAft>
              <a:buClrTx/>
              <a:buSzTx/>
              <a:buFont typeface="+mj-lt"/>
              <a:buAutoNum type="arabicPeriod"/>
              <a:tabLst/>
              <a:defRPr/>
            </a:pPr>
            <a:endParaRPr kumimoji="0" lang="fr-FR" sz="3200" b="0" i="0" u="none" strike="noStrike" kern="1200" cap="none" spc="0" normalizeH="0" baseline="0" noProof="0" dirty="0">
              <a:ln>
                <a:noFill/>
              </a:ln>
              <a:solidFill>
                <a:schemeClr val="bg1"/>
              </a:solidFill>
              <a:effectLst/>
              <a:uLnTx/>
              <a:uFillTx/>
              <a:latin typeface="Arial"/>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mj-lt"/>
              <a:buAutoNum type="arabicPeriod"/>
              <a:tabLst/>
              <a:defRPr/>
            </a:pPr>
            <a:r>
              <a:rPr kumimoji="0" lang="fr-FR" sz="3200" b="0" i="0" u="none" strike="noStrike" kern="1200" cap="none" spc="0" normalizeH="0" baseline="0" noProof="0" dirty="0">
                <a:ln>
                  <a:noFill/>
                </a:ln>
                <a:solidFill>
                  <a:schemeClr val="bg1"/>
                </a:solidFill>
                <a:effectLst/>
                <a:uLnTx/>
                <a:uFillTx/>
                <a:latin typeface="Arial"/>
                <a:ea typeface="+mn-ea"/>
                <a:cs typeface="+mn-cs"/>
              </a:rPr>
              <a:t>Use functionality </a:t>
            </a:r>
            <a:r>
              <a:rPr kumimoji="0" lang="fr-FR" sz="3200" b="0" i="0" u="none" strike="noStrike" kern="1200" cap="none" spc="0" normalizeH="0" baseline="0" noProof="0" dirty="0" err="1">
                <a:ln>
                  <a:noFill/>
                </a:ln>
                <a:solidFill>
                  <a:schemeClr val="bg1"/>
                </a:solidFill>
                <a:effectLst/>
                <a:uLnTx/>
                <a:uFillTx/>
                <a:latin typeface="Arial"/>
                <a:ea typeface="+mn-ea"/>
                <a:cs typeface="+mn-cs"/>
              </a:rPr>
              <a:t>from</a:t>
            </a:r>
            <a:r>
              <a:rPr kumimoji="0" lang="fr-FR" sz="3200" b="0" i="0" u="none" strike="noStrike" kern="1200" cap="none" spc="0" normalizeH="0" baseline="0" noProof="0" dirty="0">
                <a:ln>
                  <a:noFill/>
                </a:ln>
                <a:solidFill>
                  <a:schemeClr val="bg1"/>
                </a:solidFill>
                <a:effectLst/>
                <a:uLnTx/>
                <a:uFillTx/>
                <a:latin typeface="Arial"/>
                <a:ea typeface="+mn-ea"/>
                <a:cs typeface="+mn-cs"/>
              </a:rPr>
              <a:t> </a:t>
            </a:r>
            <a:r>
              <a:rPr kumimoji="0" lang="fr-FR" sz="3200" b="0" i="0" u="none" strike="noStrike" kern="1200" cap="none" spc="0" normalizeH="0" baseline="0" noProof="0" dirty="0" err="1">
                <a:ln>
                  <a:noFill/>
                </a:ln>
                <a:solidFill>
                  <a:schemeClr val="bg1"/>
                </a:solidFill>
                <a:effectLst/>
                <a:uLnTx/>
                <a:uFillTx/>
                <a:latin typeface="Arial"/>
                <a:ea typeface="+mn-ea"/>
                <a:cs typeface="+mn-cs"/>
              </a:rPr>
              <a:t>other</a:t>
            </a:r>
            <a:r>
              <a:rPr kumimoji="0" lang="fr-FR" sz="3200" b="0" i="0" u="none" strike="noStrike" kern="1200" cap="none" spc="0" normalizeH="0" baseline="0" noProof="0" dirty="0">
                <a:ln>
                  <a:noFill/>
                </a:ln>
                <a:solidFill>
                  <a:schemeClr val="bg1"/>
                </a:solidFill>
                <a:effectLst/>
                <a:uLnTx/>
                <a:uFillTx/>
                <a:latin typeface="Arial"/>
                <a:ea typeface="+mn-ea"/>
                <a:cs typeface="+mn-cs"/>
              </a:rPr>
              <a:t> </a:t>
            </a:r>
            <a:r>
              <a:rPr kumimoji="0" lang="fr-FR" sz="3200" b="0" i="0" u="none" strike="noStrike" kern="1200" cap="none" spc="0" normalizeH="0" baseline="0" noProof="0" dirty="0" err="1">
                <a:ln>
                  <a:noFill/>
                </a:ln>
                <a:solidFill>
                  <a:schemeClr val="bg1"/>
                </a:solidFill>
                <a:effectLst/>
                <a:uLnTx/>
                <a:uFillTx/>
                <a:latin typeface="Arial"/>
                <a:ea typeface="+mn-ea"/>
                <a:cs typeface="+mn-cs"/>
              </a:rPr>
              <a:t>language</a:t>
            </a:r>
            <a:endParaRPr kumimoji="0" lang="fr-FR" sz="3200" b="0" i="0" u="none" strike="noStrike" kern="1200" cap="none" spc="0" normalizeH="0" baseline="0" noProof="0" dirty="0">
              <a:ln>
                <a:noFill/>
              </a:ln>
              <a:solidFill>
                <a:schemeClr val="bg1"/>
              </a:solidFill>
              <a:effectLst/>
              <a:uLnTx/>
              <a:uFillTx/>
              <a:latin typeface="Arial"/>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mj-lt"/>
              <a:buAutoNum type="arabicPeriod"/>
              <a:tabLst/>
              <a:defRPr/>
            </a:pPr>
            <a:endParaRPr kumimoji="0" lang="fr-FR" sz="3200" b="0" i="0" u="none" strike="noStrike" kern="1200" cap="none" spc="0" normalizeH="0" baseline="0" noProof="0" dirty="0">
              <a:ln>
                <a:noFill/>
              </a:ln>
              <a:solidFill>
                <a:schemeClr val="bg1"/>
              </a:solidFill>
              <a:effectLst/>
              <a:uLnTx/>
              <a:uFillTx/>
              <a:latin typeface="Arial"/>
              <a:ea typeface="+mn-ea"/>
              <a:cs typeface="+mn-cs"/>
            </a:endParaRPr>
          </a:p>
          <a:p>
            <a:pPr marL="457200" marR="0" lvl="0" indent="-457200" algn="ctr"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dirty="0">
                <a:ln>
                  <a:noFill/>
                </a:ln>
                <a:solidFill>
                  <a:schemeClr val="bg1"/>
                </a:solidFill>
                <a:effectLst/>
                <a:uLnTx/>
                <a:uFillTx/>
                <a:latin typeface="Arial"/>
                <a:ea typeface="+mn-ea"/>
                <a:cs typeface="+mn-cs"/>
              </a:rPr>
              <a:t>Collaborate</a:t>
            </a:r>
          </a:p>
        </p:txBody>
      </p:sp>
      <p:pic>
        <p:nvPicPr>
          <p:cNvPr id="10" name="Picture 9">
            <a:extLst>
              <a:ext uri="{FF2B5EF4-FFF2-40B4-BE49-F238E27FC236}">
                <a16:creationId xmlns:a16="http://schemas.microsoft.com/office/drawing/2014/main" id="{8A3CEEA1-83D5-13F7-F6E0-AEF57F442D86}"/>
              </a:ext>
            </a:extLst>
          </p:cNvPr>
          <p:cNvPicPr>
            <a:picLocks noChangeAspect="1"/>
          </p:cNvPicPr>
          <p:nvPr/>
        </p:nvPicPr>
        <p:blipFill>
          <a:blip r:embed="rId5"/>
          <a:stretch>
            <a:fillRect/>
          </a:stretch>
        </p:blipFill>
        <p:spPr>
          <a:xfrm>
            <a:off x="4273815" y="1267437"/>
            <a:ext cx="3606686" cy="2276528"/>
          </a:xfrm>
          <a:prstGeom prst="rect">
            <a:avLst/>
          </a:prstGeom>
        </p:spPr>
      </p:pic>
    </p:spTree>
    <p:extLst>
      <p:ext uri="{BB962C8B-B14F-4D97-AF65-F5344CB8AC3E}">
        <p14:creationId xmlns:p14="http://schemas.microsoft.com/office/powerpoint/2010/main" val="28279006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E84B2-6EB6-2F65-7087-A159EA0C3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BBB03-E489-5F44-48CF-2F3AAB4406B5}"/>
              </a:ext>
            </a:extLst>
          </p:cNvPr>
          <p:cNvSpPr>
            <a:spLocks noGrp="1"/>
          </p:cNvSpPr>
          <p:nvPr>
            <p:ph type="title"/>
          </p:nvPr>
        </p:nvSpPr>
        <p:spPr>
          <a:xfrm>
            <a:off x="470413" y="197811"/>
            <a:ext cx="10769600" cy="990600"/>
          </a:xfrm>
        </p:spPr>
        <p:txBody>
          <a:bodyPr/>
          <a:lstStyle/>
          <a:p>
            <a:r>
              <a:rPr lang="en-IN"/>
              <a:t>Examples of interoperability in Industry</a:t>
            </a:r>
          </a:p>
        </p:txBody>
      </p:sp>
      <p:pic>
        <p:nvPicPr>
          <p:cNvPr id="3" name="Picture 2">
            <a:extLst>
              <a:ext uri="{FF2B5EF4-FFF2-40B4-BE49-F238E27FC236}">
                <a16:creationId xmlns:a16="http://schemas.microsoft.com/office/drawing/2014/main" id="{C1C7B8C1-AE02-23F8-040B-1F012DBAB6E6}"/>
              </a:ext>
            </a:extLst>
          </p:cNvPr>
          <p:cNvPicPr>
            <a:picLocks noChangeAspect="1"/>
          </p:cNvPicPr>
          <p:nvPr/>
        </p:nvPicPr>
        <p:blipFill>
          <a:blip r:embed="rId3"/>
          <a:stretch>
            <a:fillRect/>
          </a:stretch>
        </p:blipFill>
        <p:spPr>
          <a:xfrm>
            <a:off x="470413" y="1024177"/>
            <a:ext cx="4440111" cy="2404823"/>
          </a:xfrm>
          <a:prstGeom prst="rect">
            <a:avLst/>
          </a:prstGeom>
        </p:spPr>
      </p:pic>
      <p:sp>
        <p:nvSpPr>
          <p:cNvPr id="4" name="TextBox 3">
            <a:extLst>
              <a:ext uri="{FF2B5EF4-FFF2-40B4-BE49-F238E27FC236}">
                <a16:creationId xmlns:a16="http://schemas.microsoft.com/office/drawing/2014/main" id="{EFB7AE48-3475-6707-59E8-D6386FED87CC}"/>
              </a:ext>
            </a:extLst>
          </p:cNvPr>
          <p:cNvSpPr txBox="1"/>
          <p:nvPr/>
        </p:nvSpPr>
        <p:spPr>
          <a:xfrm>
            <a:off x="458061" y="3404538"/>
            <a:ext cx="4452463" cy="523220"/>
          </a:xfrm>
          <a:prstGeom prst="rect">
            <a:avLst/>
          </a:prstGeom>
          <a:noFill/>
        </p:spPr>
        <p:txBody>
          <a:bodyPr wrap="square">
            <a:spAutoFit/>
          </a:bodyPr>
          <a:lstStyle/>
          <a:p>
            <a:pPr algn="l"/>
            <a:r>
              <a:rPr lang="en-GB" sz="1400" b="0" i="0" dirty="0">
                <a:solidFill>
                  <a:schemeClr val="accent1">
                    <a:lumMod val="20000"/>
                    <a:lumOff val="80000"/>
                  </a:schemeClr>
                </a:solidFill>
                <a:effectLst/>
                <a:latin typeface="Roboto" panose="02000000000000000000" pitchFamily="2" charset="0"/>
                <a:hlinkClick r:id="rId4">
                  <a:extLst>
                    <a:ext uri="{A12FA001-AC4F-418D-AE19-62706E023703}">
                      <ahyp:hlinkClr xmlns:ahyp="http://schemas.microsoft.com/office/drawing/2018/hyperlinkcolor" val="tx"/>
                    </a:ext>
                  </a:extLst>
                </a:hlinkClick>
              </a:rPr>
              <a:t>Bosch Designs and Implements a Lidar Point Cloud Classifier with MATLAB and Deep Learning Toolbox</a:t>
            </a:r>
            <a:endParaRPr lang="en-GB" sz="1400" b="0" i="0" dirty="0">
              <a:solidFill>
                <a:schemeClr val="accent1">
                  <a:lumMod val="20000"/>
                  <a:lumOff val="80000"/>
                </a:schemeClr>
              </a:solidFill>
              <a:effectLst/>
              <a:latin typeface="Roboto" panose="02000000000000000000" pitchFamily="2" charset="0"/>
            </a:endParaRPr>
          </a:p>
        </p:txBody>
      </p:sp>
      <p:sp>
        <p:nvSpPr>
          <p:cNvPr id="5" name="TextBox 4">
            <a:extLst>
              <a:ext uri="{FF2B5EF4-FFF2-40B4-BE49-F238E27FC236}">
                <a16:creationId xmlns:a16="http://schemas.microsoft.com/office/drawing/2014/main" id="{EF467CB0-B3E8-8005-4953-1667C7F84C61}"/>
              </a:ext>
            </a:extLst>
          </p:cNvPr>
          <p:cNvSpPr txBox="1"/>
          <p:nvPr/>
        </p:nvSpPr>
        <p:spPr>
          <a:xfrm>
            <a:off x="8258175" y="3743325"/>
            <a:ext cx="926857" cy="400110"/>
          </a:xfrm>
          <a:prstGeom prst="rect">
            <a:avLst/>
          </a:prstGeom>
          <a:noFill/>
        </p:spPr>
        <p:txBody>
          <a:bodyPr wrap="none" rtlCol="0">
            <a:spAutoFit/>
          </a:bodyPr>
          <a:lstStyle/>
          <a:p>
            <a:r>
              <a:rPr lang="en-US" sz="2000" dirty="0">
                <a:solidFill>
                  <a:schemeClr val="accent1">
                    <a:lumMod val="20000"/>
                    <a:lumOff val="80000"/>
                  </a:schemeClr>
                </a:solidFill>
                <a:latin typeface="Arial" pitchFamily="34" charset="0"/>
                <a:cs typeface="Arial" pitchFamily="34" charset="0"/>
              </a:rPr>
              <a:t>CODA</a:t>
            </a:r>
          </a:p>
        </p:txBody>
      </p:sp>
    </p:spTree>
    <p:extLst>
      <p:ext uri="{BB962C8B-B14F-4D97-AF65-F5344CB8AC3E}">
        <p14:creationId xmlns:p14="http://schemas.microsoft.com/office/powerpoint/2010/main" val="421141361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pPr algn="ctr"/>
            <a:r>
              <a:rPr lang="en-US" dirty="0"/>
              <a:t>Data Analysis Workflow</a:t>
            </a:r>
          </a:p>
        </p:txBody>
      </p:sp>
      <p:sp>
        <p:nvSpPr>
          <p:cNvPr id="188" name="Left-Right Arrow 187"/>
          <p:cNvSpPr/>
          <p:nvPr/>
        </p:nvSpPr>
        <p:spPr>
          <a:xfrm>
            <a:off x="75005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2" name="Group 61"/>
          <p:cNvGrpSpPr/>
          <p:nvPr/>
        </p:nvGrpSpPr>
        <p:grpSpPr>
          <a:xfrm>
            <a:off x="8382000" y="1600200"/>
            <a:ext cx="1828800" cy="4648200"/>
            <a:chOff x="6858000" y="1600200"/>
            <a:chExt cx="1828800" cy="4648200"/>
          </a:xfrm>
        </p:grpSpPr>
        <p:sp>
          <p:nvSpPr>
            <p:cNvPr id="165"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a:latin typeface="Arial" pitchFamily="34" charset="0"/>
                <a:cs typeface="Arial" pitchFamily="34" charset="0"/>
              </a:endParaRPr>
            </a:p>
          </p:txBody>
        </p:sp>
        <p:sp>
          <p:nvSpPr>
            <p:cNvPr id="166"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a:latin typeface="Arial" pitchFamily="34" charset="0"/>
                <a:cs typeface="Arial" pitchFamily="34" charset="0"/>
              </a:endParaRPr>
            </a:p>
          </p:txBody>
        </p:sp>
        <p:sp>
          <p:nvSpPr>
            <p:cNvPr id="171" name="Rounded Rectangle 170"/>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200" b="1">
                  <a:latin typeface="Arial" pitchFamily="34" charset="0"/>
                  <a:cs typeface="Arial" pitchFamily="34" charset="0"/>
                </a:rPr>
                <a:t>Reporting and Documentation</a:t>
              </a:r>
            </a:p>
          </p:txBody>
        </p:sp>
        <p:sp>
          <p:nvSpPr>
            <p:cNvPr id="172" name="Rounded Rectangle 171"/>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a:latin typeface="Arial" pitchFamily="34" charset="0"/>
                  <a:cs typeface="Arial" pitchFamily="34" charset="0"/>
                </a:rPr>
                <a:t>Outputs for Design</a:t>
              </a:r>
            </a:p>
          </p:txBody>
        </p:sp>
        <p:sp>
          <p:nvSpPr>
            <p:cNvPr id="173" name="Rounded Rectangle 172"/>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a:latin typeface="Arial" pitchFamily="34" charset="0"/>
                  <a:cs typeface="Arial" pitchFamily="34" charset="0"/>
                </a:rPr>
                <a:t>Deployment</a:t>
              </a:r>
            </a:p>
          </p:txBody>
        </p:sp>
        <p:sp>
          <p:nvSpPr>
            <p:cNvPr id="176" name="TextBox 175"/>
            <p:cNvSpPr txBox="1"/>
            <p:nvPr/>
          </p:nvSpPr>
          <p:spPr>
            <a:xfrm>
              <a:off x="7239332" y="1655802"/>
              <a:ext cx="1066137" cy="584775"/>
            </a:xfrm>
            <a:prstGeom prst="rect">
              <a:avLst/>
            </a:prstGeom>
            <a:noFill/>
          </p:spPr>
          <p:txBody>
            <a:bodyPr wrap="square" rtlCol="0">
              <a:spAutoFit/>
            </a:bodyPr>
            <a:lstStyle/>
            <a:p>
              <a:pPr algn="ctr"/>
              <a:r>
                <a:rPr lang="en-US" sz="1600" b="1">
                  <a:latin typeface="Arial" pitchFamily="34" charset="0"/>
                  <a:cs typeface="Arial" pitchFamily="34" charset="0"/>
                </a:rPr>
                <a:t>Share</a:t>
              </a:r>
            </a:p>
            <a:p>
              <a:pPr algn="ctr"/>
              <a:endParaRPr lang="en-US" sz="1600">
                <a:latin typeface="Arial" pitchFamily="34" charset="0"/>
                <a:cs typeface="Arial" pitchFamily="34" charset="0"/>
              </a:endParaRPr>
            </a:p>
          </p:txBody>
        </p:sp>
        <p:cxnSp>
          <p:nvCxnSpPr>
            <p:cNvPr id="177" name="Straight Connector 176"/>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60"/>
            <p:cNvGrpSpPr/>
            <p:nvPr/>
          </p:nvGrpSpPr>
          <p:grpSpPr>
            <a:xfrm>
              <a:off x="7076352" y="2667000"/>
              <a:ext cx="1392096" cy="457200"/>
              <a:chOff x="7073185" y="2667000"/>
              <a:chExt cx="1392096" cy="457200"/>
            </a:xfrm>
          </p:grpSpPr>
          <p:pic>
            <p:nvPicPr>
              <p:cNvPr id="84" name="Picture 83" descr="doc1.png"/>
              <p:cNvPicPr>
                <a:picLocks noChangeAspect="1"/>
              </p:cNvPicPr>
              <p:nvPr/>
            </p:nvPicPr>
            <p:blipFill>
              <a:blip r:embed="rId3" cstate="print"/>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85" name="Picture 84" descr="doc1.png"/>
              <p:cNvPicPr>
                <a:picLocks noChangeAspect="1"/>
              </p:cNvPicPr>
              <p:nvPr/>
            </p:nvPicPr>
            <p:blipFill>
              <a:blip r:embed="rId4" cstate="print"/>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112" name="Picture 111" descr="doc1.png"/>
              <p:cNvPicPr>
                <a:picLocks noChangeAspect="1"/>
              </p:cNvPicPr>
              <p:nvPr/>
            </p:nvPicPr>
            <p:blipFill>
              <a:blip r:embed="rId5" cstate="print"/>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4" name="Group 59"/>
            <p:cNvGrpSpPr/>
            <p:nvPr/>
          </p:nvGrpSpPr>
          <p:grpSpPr>
            <a:xfrm>
              <a:off x="7132345" y="3755745"/>
              <a:ext cx="1280110" cy="883592"/>
              <a:chOff x="7136583" y="3755745"/>
              <a:chExt cx="1280110" cy="883592"/>
            </a:xfrm>
          </p:grpSpPr>
          <p:pic>
            <p:nvPicPr>
              <p:cNvPr id="87" name="Picture 86" descr="car3.png"/>
              <p:cNvPicPr>
                <a:picLocks noChangeAspect="1"/>
              </p:cNvPicPr>
              <p:nvPr/>
            </p:nvPicPr>
            <p:blipFill>
              <a:blip r:embed="rId6" cstate="print"/>
              <a:stretch>
                <a:fillRect/>
              </a:stretch>
            </p:blipFill>
            <p:spPr>
              <a:xfrm>
                <a:off x="7136583" y="3755745"/>
                <a:ext cx="607418" cy="419154"/>
              </a:xfrm>
              <a:prstGeom prst="rect">
                <a:avLst/>
              </a:prstGeom>
            </p:spPr>
          </p:pic>
          <p:pic>
            <p:nvPicPr>
              <p:cNvPr id="90" name="Picture 89" descr="car3.png"/>
              <p:cNvPicPr>
                <a:picLocks noChangeAspect="1"/>
              </p:cNvPicPr>
              <p:nvPr/>
            </p:nvPicPr>
            <p:blipFill>
              <a:blip r:embed="rId7" cstate="print"/>
              <a:stretch>
                <a:fillRect/>
              </a:stretch>
            </p:blipFill>
            <p:spPr>
              <a:xfrm>
                <a:off x="7136583" y="4221122"/>
                <a:ext cx="605528" cy="418215"/>
              </a:xfrm>
              <a:prstGeom prst="rect">
                <a:avLst/>
              </a:prstGeom>
            </p:spPr>
          </p:pic>
          <p:pic>
            <p:nvPicPr>
              <p:cNvPr id="108" name="Picture 107" descr="car3.png"/>
              <p:cNvPicPr>
                <a:picLocks noChangeAspect="1"/>
              </p:cNvPicPr>
              <p:nvPr/>
            </p:nvPicPr>
            <p:blipFill>
              <a:blip r:embed="rId8" cstate="print"/>
              <a:stretch>
                <a:fillRect/>
              </a:stretch>
            </p:blipFill>
            <p:spPr>
              <a:xfrm>
                <a:off x="7811787" y="4220737"/>
                <a:ext cx="604906" cy="418600"/>
              </a:xfrm>
              <a:prstGeom prst="rect">
                <a:avLst/>
              </a:prstGeom>
            </p:spPr>
          </p:pic>
          <p:pic>
            <p:nvPicPr>
              <p:cNvPr id="113" name="Picture 112" descr="car3.png"/>
              <p:cNvPicPr>
                <a:picLocks noChangeAspect="1"/>
              </p:cNvPicPr>
              <p:nvPr/>
            </p:nvPicPr>
            <p:blipFill>
              <a:blip r:embed="rId9" cstate="print"/>
              <a:stretch>
                <a:fillRect/>
              </a:stretch>
            </p:blipFill>
            <p:spPr>
              <a:xfrm>
                <a:off x="7809276" y="3755745"/>
                <a:ext cx="607416" cy="419153"/>
              </a:xfrm>
              <a:prstGeom prst="rect">
                <a:avLst/>
              </a:prstGeom>
            </p:spPr>
          </p:pic>
        </p:grpSp>
      </p:grpSp>
      <p:grpSp>
        <p:nvGrpSpPr>
          <p:cNvPr id="5" name="Group 65"/>
          <p:cNvGrpSpPr/>
          <p:nvPr/>
        </p:nvGrpSpPr>
        <p:grpSpPr>
          <a:xfrm>
            <a:off x="4724400" y="1600200"/>
            <a:ext cx="2743200" cy="4645152"/>
            <a:chOff x="3200400" y="1600200"/>
            <a:chExt cx="2743200" cy="4645152"/>
          </a:xfrm>
        </p:grpSpPr>
        <p:sp>
          <p:nvSpPr>
            <p:cNvPr id="161"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a:latin typeface="Arial" pitchFamily="34" charset="0"/>
                <a:cs typeface="Arial" pitchFamily="34" charset="0"/>
              </a:endParaRPr>
            </a:p>
          </p:txBody>
        </p:sp>
        <p:sp>
          <p:nvSpPr>
            <p:cNvPr id="174" name="TextBox 173"/>
            <p:cNvSpPr txBox="1"/>
            <p:nvPr/>
          </p:nvSpPr>
          <p:spPr>
            <a:xfrm>
              <a:off x="3238500" y="1655802"/>
              <a:ext cx="2667000" cy="584775"/>
            </a:xfrm>
            <a:prstGeom prst="rect">
              <a:avLst/>
            </a:prstGeom>
            <a:noFill/>
          </p:spPr>
          <p:txBody>
            <a:bodyPr wrap="square" rtlCol="0">
              <a:spAutoFit/>
            </a:bodyPr>
            <a:lstStyle/>
            <a:p>
              <a:pPr algn="ctr"/>
              <a:r>
                <a:rPr lang="en-US" sz="1600" b="1">
                  <a:latin typeface="Arial" pitchFamily="34" charset="0"/>
                  <a:cs typeface="Arial" pitchFamily="34" charset="0"/>
                </a:rPr>
                <a:t>Explore &amp; Discover</a:t>
              </a:r>
            </a:p>
            <a:p>
              <a:pPr algn="ctr"/>
              <a:endParaRPr lang="en-US" sz="1600">
                <a:latin typeface="Arial" pitchFamily="34" charset="0"/>
                <a:cs typeface="Arial" pitchFamily="34" charset="0"/>
              </a:endParaRPr>
            </a:p>
          </p:txBody>
        </p:sp>
      </p:grpSp>
      <p:grpSp>
        <p:nvGrpSpPr>
          <p:cNvPr id="6" name="Group 53"/>
          <p:cNvGrpSpPr/>
          <p:nvPr/>
        </p:nvGrpSpPr>
        <p:grpSpPr>
          <a:xfrm>
            <a:off x="4993313" y="2184805"/>
            <a:ext cx="1331975" cy="1447800"/>
            <a:chOff x="3479800" y="2184805"/>
            <a:chExt cx="1331975" cy="1447800"/>
          </a:xfrm>
        </p:grpSpPr>
        <p:sp>
          <p:nvSpPr>
            <p:cNvPr id="206"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a:p>
          </p:txBody>
        </p:sp>
        <p:sp>
          <p:nvSpPr>
            <p:cNvPr id="207" name="Rounded Rectangle 206"/>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200" b="1">
                  <a:solidFill>
                    <a:schemeClr val="bg1"/>
                  </a:solidFill>
                  <a:latin typeface="Arial" pitchFamily="34" charset="0"/>
                  <a:cs typeface="Arial" pitchFamily="34" charset="0"/>
                </a:rPr>
                <a:t>Data Analysis </a:t>
              </a:r>
              <a:br>
                <a:rPr lang="en-US" sz="1200" b="1">
                  <a:solidFill>
                    <a:schemeClr val="bg1"/>
                  </a:solidFill>
                  <a:latin typeface="Arial" pitchFamily="34" charset="0"/>
                  <a:cs typeface="Arial" pitchFamily="34" charset="0"/>
                </a:rPr>
              </a:br>
              <a:r>
                <a:rPr lang="en-US" sz="1200" b="1">
                  <a:solidFill>
                    <a:schemeClr val="bg1"/>
                  </a:solidFill>
                  <a:latin typeface="Arial" pitchFamily="34" charset="0"/>
                  <a:cs typeface="Arial" pitchFamily="34" charset="0"/>
                </a:rPr>
                <a:t>&amp; Modeling</a:t>
              </a:r>
            </a:p>
          </p:txBody>
        </p:sp>
        <p:pic>
          <p:nvPicPr>
            <p:cNvPr id="208" name="Picture 207" descr="graph3.png"/>
            <p:cNvPicPr>
              <a:picLocks noChangeAspect="1"/>
            </p:cNvPicPr>
            <p:nvPr/>
          </p:nvPicPr>
          <p:blipFill>
            <a:blip r:embed="rId10" cstate="print"/>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grpSp>
        <p:nvGrpSpPr>
          <p:cNvPr id="7" name="Group 55"/>
          <p:cNvGrpSpPr/>
          <p:nvPr/>
        </p:nvGrpSpPr>
        <p:grpSpPr>
          <a:xfrm>
            <a:off x="5866715" y="3292394"/>
            <a:ext cx="1331975" cy="1447800"/>
            <a:chOff x="4353202" y="3292394"/>
            <a:chExt cx="1331975" cy="1447800"/>
          </a:xfrm>
        </p:grpSpPr>
        <p:sp>
          <p:nvSpPr>
            <p:cNvPr id="209"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a:p>
          </p:txBody>
        </p:sp>
        <p:sp>
          <p:nvSpPr>
            <p:cNvPr id="210" name="Rounded Rectangle 209"/>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200" b="1">
                  <a:solidFill>
                    <a:schemeClr val="bg1"/>
                  </a:solidFill>
                  <a:latin typeface="Arial" pitchFamily="34" charset="0"/>
                  <a:cs typeface="Arial" pitchFamily="34" charset="0"/>
                </a:rPr>
                <a:t>Algorithm </a:t>
              </a:r>
              <a:br>
                <a:rPr lang="en-US" sz="1200" b="1">
                  <a:solidFill>
                    <a:schemeClr val="bg1"/>
                  </a:solidFill>
                  <a:latin typeface="Arial" pitchFamily="34" charset="0"/>
                  <a:cs typeface="Arial" pitchFamily="34" charset="0"/>
                </a:rPr>
              </a:br>
              <a:r>
                <a:rPr lang="en-US" sz="1200" b="1">
                  <a:solidFill>
                    <a:schemeClr val="bg1"/>
                  </a:solidFill>
                  <a:latin typeface="Arial" pitchFamily="34" charset="0"/>
                  <a:cs typeface="Arial" pitchFamily="34" charset="0"/>
                </a:rPr>
                <a:t>Development</a:t>
              </a:r>
            </a:p>
          </p:txBody>
        </p:sp>
        <p:pic>
          <p:nvPicPr>
            <p:cNvPr id="211" name="Picture 210" descr="graph3.png"/>
            <p:cNvPicPr>
              <a:picLocks noChangeAspect="1"/>
            </p:cNvPicPr>
            <p:nvPr/>
          </p:nvPicPr>
          <p:blipFill>
            <a:blip r:embed="rId11" cstate="print"/>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grpSp>
        <p:nvGrpSpPr>
          <p:cNvPr id="8" name="Group 56"/>
          <p:cNvGrpSpPr/>
          <p:nvPr/>
        </p:nvGrpSpPr>
        <p:grpSpPr>
          <a:xfrm>
            <a:off x="5289229" y="4481224"/>
            <a:ext cx="1331975" cy="1447800"/>
            <a:chOff x="3775716" y="4481224"/>
            <a:chExt cx="1331975" cy="1447800"/>
          </a:xfrm>
        </p:grpSpPr>
        <p:sp>
          <p:nvSpPr>
            <p:cNvPr id="217"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a:p>
          </p:txBody>
        </p:sp>
        <p:sp>
          <p:nvSpPr>
            <p:cNvPr id="218" name="Rounded Rectangle 217"/>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200" b="1">
                  <a:solidFill>
                    <a:schemeClr val="bg1"/>
                  </a:solidFill>
                  <a:latin typeface="Arial" pitchFamily="34" charset="0"/>
                  <a:cs typeface="Arial" pitchFamily="34" charset="0"/>
                </a:rPr>
                <a:t>Application </a:t>
              </a:r>
              <a:br>
                <a:rPr lang="en-US" sz="1200" b="1">
                  <a:solidFill>
                    <a:schemeClr val="bg1"/>
                  </a:solidFill>
                  <a:latin typeface="Arial" pitchFamily="34" charset="0"/>
                  <a:cs typeface="Arial" pitchFamily="34" charset="0"/>
                </a:rPr>
              </a:br>
              <a:r>
                <a:rPr lang="en-US" sz="1200" b="1">
                  <a:solidFill>
                    <a:schemeClr val="bg1"/>
                  </a:solidFill>
                  <a:latin typeface="Arial" pitchFamily="34" charset="0"/>
                  <a:cs typeface="Arial" pitchFamily="34" charset="0"/>
                </a:rPr>
                <a:t>Development</a:t>
              </a:r>
            </a:p>
          </p:txBody>
        </p:sp>
        <p:pic>
          <p:nvPicPr>
            <p:cNvPr id="219" name="Picture 218" descr="graph3.png"/>
            <p:cNvPicPr>
              <a:picLocks noChangeAspect="1"/>
            </p:cNvPicPr>
            <p:nvPr/>
          </p:nvPicPr>
          <p:blipFill>
            <a:blip r:embed="rId12" cstate="print"/>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187" name="Left-Right Arrow 186"/>
          <p:cNvSpPr/>
          <p:nvPr/>
        </p:nvSpPr>
        <p:spPr>
          <a:xfrm>
            <a:off x="38429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9" name="Group 52"/>
          <p:cNvGrpSpPr/>
          <p:nvPr/>
        </p:nvGrpSpPr>
        <p:grpSpPr>
          <a:xfrm>
            <a:off x="1972129" y="1600200"/>
            <a:ext cx="1828800" cy="4648200"/>
            <a:chOff x="448129" y="1600200"/>
            <a:chExt cx="1828800" cy="4648200"/>
          </a:xfrm>
        </p:grpSpPr>
        <p:sp>
          <p:nvSpPr>
            <p:cNvPr id="163" name="AutoShape 19"/>
            <p:cNvSpPr>
              <a:spLocks noChangeArrowheads="1"/>
            </p:cNvSpPr>
            <p:nvPr/>
          </p:nvSpPr>
          <p:spPr bwMode="auto">
            <a:xfrm>
              <a:off x="448129"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a:latin typeface="Arial" pitchFamily="34" charset="0"/>
                <a:cs typeface="Arial" pitchFamily="34" charset="0"/>
              </a:endParaRPr>
            </a:p>
          </p:txBody>
        </p:sp>
        <p:sp>
          <p:nvSpPr>
            <p:cNvPr id="164" name="AutoShape 19"/>
            <p:cNvSpPr>
              <a:spLocks noChangeArrowheads="1"/>
            </p:cNvSpPr>
            <p:nvPr/>
          </p:nvSpPr>
          <p:spPr bwMode="auto">
            <a:xfrm>
              <a:off x="562429"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a:latin typeface="Arial" pitchFamily="34" charset="0"/>
                  <a:cs typeface="Arial" pitchFamily="34" charset="0"/>
                </a:rPr>
                <a:t>Files</a:t>
              </a:r>
            </a:p>
          </p:txBody>
        </p:sp>
        <p:sp>
          <p:nvSpPr>
            <p:cNvPr id="169" name="Rounded Rectangle 168"/>
            <p:cNvSpPr/>
            <p:nvPr/>
          </p:nvSpPr>
          <p:spPr bwMode="auto">
            <a:xfrm>
              <a:off x="562429"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a:latin typeface="Arial" pitchFamily="34" charset="0"/>
                  <a:cs typeface="Arial" pitchFamily="34" charset="0"/>
                </a:rPr>
                <a:t>Software</a:t>
              </a:r>
            </a:p>
          </p:txBody>
        </p:sp>
        <p:sp>
          <p:nvSpPr>
            <p:cNvPr id="170" name="Rounded Rectangle 169"/>
            <p:cNvSpPr/>
            <p:nvPr/>
          </p:nvSpPr>
          <p:spPr bwMode="auto">
            <a:xfrm>
              <a:off x="562429"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a:latin typeface="Arial" pitchFamily="34" charset="0"/>
                  <a:cs typeface="Arial" pitchFamily="34" charset="0"/>
                </a:rPr>
                <a:t>Hardware</a:t>
              </a:r>
            </a:p>
          </p:txBody>
        </p:sp>
        <p:sp>
          <p:nvSpPr>
            <p:cNvPr id="175" name="TextBox 174"/>
            <p:cNvSpPr txBox="1"/>
            <p:nvPr/>
          </p:nvSpPr>
          <p:spPr>
            <a:xfrm>
              <a:off x="829461" y="1655802"/>
              <a:ext cx="1066137" cy="584775"/>
            </a:xfrm>
            <a:prstGeom prst="rect">
              <a:avLst/>
            </a:prstGeom>
            <a:noFill/>
          </p:spPr>
          <p:txBody>
            <a:bodyPr wrap="square" rtlCol="0">
              <a:spAutoFit/>
            </a:bodyPr>
            <a:lstStyle/>
            <a:p>
              <a:pPr algn="ctr"/>
              <a:r>
                <a:rPr lang="en-US" sz="1600" b="1">
                  <a:latin typeface="Arial" pitchFamily="34" charset="0"/>
                  <a:cs typeface="Arial" pitchFamily="34" charset="0"/>
                </a:rPr>
                <a:t>Access</a:t>
              </a:r>
            </a:p>
            <a:p>
              <a:pPr algn="ctr"/>
              <a:endParaRPr lang="en-US" sz="1600">
                <a:latin typeface="Arial" pitchFamily="34" charset="0"/>
                <a:cs typeface="Arial" pitchFamily="34" charset="0"/>
              </a:endParaRP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13" cstate="print"/>
            <a:stretch>
              <a:fillRect/>
            </a:stretch>
          </p:blipFill>
          <p:spPr>
            <a:xfrm>
              <a:off x="1032434" y="2388933"/>
              <a:ext cx="660190" cy="785626"/>
            </a:xfrm>
            <a:prstGeom prst="rect">
              <a:avLst/>
            </a:prstGeom>
            <a:effectLst>
              <a:outerShdw blurRad="63500" dist="50800" dir="2700000" sx="101000" sy="101000" algn="tl" rotWithShape="0">
                <a:prstClr val="black">
                  <a:alpha val="32000"/>
                </a:prstClr>
              </a:outerShdw>
            </a:effectLst>
          </p:spPr>
        </p:pic>
        <p:pic>
          <p:nvPicPr>
            <p:cNvPr id="183" name="Picture 182" descr="graph3.png"/>
            <p:cNvPicPr>
              <a:picLocks noChangeAspect="1"/>
            </p:cNvPicPr>
            <p:nvPr/>
          </p:nvPicPr>
          <p:blipFill>
            <a:blip r:embed="rId14" cstate="print"/>
            <a:stretch>
              <a:fillRect/>
            </a:stretch>
          </p:blipFill>
          <p:spPr>
            <a:xfrm>
              <a:off x="867230" y="5202485"/>
              <a:ext cx="990599" cy="649456"/>
            </a:xfrm>
            <a:prstGeom prst="rect">
              <a:avLst/>
            </a:prstGeom>
            <a:effectLst>
              <a:outerShdw blurRad="63500" dist="101600" dir="2700000" sx="97000" sy="97000" algn="tl" rotWithShape="0">
                <a:prstClr val="black">
                  <a:alpha val="29000"/>
                </a:prstClr>
              </a:outerShdw>
            </a:effectLst>
          </p:spPr>
        </p:pic>
        <p:pic>
          <p:nvPicPr>
            <p:cNvPr id="79" name="Picture 78" descr="doc1.png"/>
            <p:cNvPicPr>
              <a:picLocks noChangeAspect="1"/>
            </p:cNvPicPr>
            <p:nvPr/>
          </p:nvPicPr>
          <p:blipFill>
            <a:blip r:embed="rId15" cstate="print"/>
            <a:stretch>
              <a:fillRect/>
            </a:stretch>
          </p:blipFill>
          <p:spPr>
            <a:xfrm>
              <a:off x="816592" y="3802040"/>
              <a:ext cx="359184" cy="415967"/>
            </a:xfrm>
            <a:prstGeom prst="rect">
              <a:avLst/>
            </a:prstGeom>
            <a:effectLst>
              <a:outerShdw blurRad="38100" dist="38100" dir="3000000" algn="tl" rotWithShape="0">
                <a:prstClr val="black">
                  <a:alpha val="25000"/>
                </a:prstClr>
              </a:outerShdw>
            </a:effectLst>
          </p:spPr>
        </p:pic>
        <p:grpSp>
          <p:nvGrpSpPr>
            <p:cNvPr id="10" name="Group 79"/>
            <p:cNvGrpSpPr/>
            <p:nvPr/>
          </p:nvGrpSpPr>
          <p:grpSpPr>
            <a:xfrm>
              <a:off x="752929" y="4393185"/>
              <a:ext cx="1219200" cy="235179"/>
              <a:chOff x="836706" y="4324945"/>
              <a:chExt cx="511748" cy="235179"/>
            </a:xfrm>
          </p:grpSpPr>
          <p:sp>
            <p:nvSpPr>
              <p:cNvPr id="81"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b="1">
                  <a:latin typeface="Arial" pitchFamily="34" charset="0"/>
                  <a:cs typeface="Arial" pitchFamily="34" charset="0"/>
                </a:endParaRPr>
              </a:p>
            </p:txBody>
          </p:sp>
          <p:sp>
            <p:nvSpPr>
              <p:cNvPr id="82"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900" b="1">
                    <a:solidFill>
                      <a:schemeClr val="bg1"/>
                    </a:solidFill>
                    <a:latin typeface="Arial" pitchFamily="34" charset="0"/>
                    <a:cs typeface="Arial" pitchFamily="34" charset="0"/>
                  </a:rPr>
                  <a:t>Code &amp; Applications</a:t>
                </a:r>
              </a:p>
            </p:txBody>
          </p:sp>
        </p:grpSp>
        <p:pic>
          <p:nvPicPr>
            <p:cNvPr id="51" name="Picture 50" descr="doc1.png"/>
            <p:cNvPicPr>
              <a:picLocks noChangeAspect="1"/>
            </p:cNvPicPr>
            <p:nvPr/>
          </p:nvPicPr>
          <p:blipFill>
            <a:blip r:embed="rId16" cstate="print"/>
            <a:stretch>
              <a:fillRect/>
            </a:stretch>
          </p:blipFill>
          <p:spPr>
            <a:xfrm>
              <a:off x="1444683" y="3824774"/>
              <a:ext cx="493923" cy="474021"/>
            </a:xfrm>
            <a:prstGeom prst="rect">
              <a:avLst/>
            </a:prstGeom>
            <a:effectLst>
              <a:outerShdw blurRad="50800" dist="38100" dir="2700000" algn="tl" rotWithShape="0">
                <a:prstClr val="black">
                  <a:alpha val="40000"/>
                </a:prstClr>
              </a:outerShdw>
            </a:effectLst>
          </p:spPr>
        </p:pic>
      </p:grpSp>
      <p:grpSp>
        <p:nvGrpSpPr>
          <p:cNvPr id="11" name="Group 146"/>
          <p:cNvGrpSpPr/>
          <p:nvPr/>
        </p:nvGrpSpPr>
        <p:grpSpPr>
          <a:xfrm>
            <a:off x="3803956" y="1891190"/>
            <a:ext cx="4578045" cy="4771964"/>
            <a:chOff x="2279955" y="1891190"/>
            <a:chExt cx="4578045" cy="4771964"/>
          </a:xfrm>
        </p:grpSpPr>
        <p:sp>
          <p:nvSpPr>
            <p:cNvPr id="64" name="Circular Arrow 63"/>
            <p:cNvSpPr/>
            <p:nvPr/>
          </p:nvSpPr>
          <p:spPr bwMode="auto">
            <a:xfrm>
              <a:off x="2279955" y="1891190"/>
              <a:ext cx="4578045" cy="4509610"/>
            </a:xfrm>
            <a:prstGeom prst="circularArrow">
              <a:avLst>
                <a:gd name="adj1" fmla="val 1144"/>
                <a:gd name="adj2" fmla="val 237085"/>
                <a:gd name="adj3" fmla="val 20655697"/>
                <a:gd name="adj4" fmla="val 581869"/>
                <a:gd name="adj5" fmla="val 1993"/>
              </a:avLst>
            </a:prstGeom>
            <a:solidFill>
              <a:srgbClr val="125687">
                <a:alpha val="29020"/>
              </a:srgbClr>
            </a:solidFill>
            <a:ln w="12700" cap="flat" cmpd="sng" algn="ctr">
              <a:no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a:latin typeface="Arial" pitchFamily="34" charset="0"/>
                <a:cs typeface="Arial" pitchFamily="34" charset="0"/>
              </a:endParaRPr>
            </a:p>
          </p:txBody>
        </p:sp>
        <p:sp>
          <p:nvSpPr>
            <p:cNvPr id="65" name="Rectangle 10"/>
            <p:cNvSpPr>
              <a:spLocks noChangeArrowheads="1"/>
            </p:cNvSpPr>
            <p:nvPr/>
          </p:nvSpPr>
          <p:spPr bwMode="auto">
            <a:xfrm>
              <a:off x="3974315" y="6324600"/>
              <a:ext cx="1130438" cy="338554"/>
            </a:xfrm>
            <a:prstGeom prst="rect">
              <a:avLst/>
            </a:prstGeom>
            <a:noFill/>
            <a:ln w="9525">
              <a:noFill/>
              <a:miter lim="800000"/>
              <a:headEnd/>
              <a:tailEnd/>
            </a:ln>
          </p:spPr>
          <p:txBody>
            <a:bodyPr wrap="none">
              <a:spAutoFit/>
            </a:bodyPr>
            <a:lstStyle/>
            <a:p>
              <a:r>
                <a:rPr lang="en-US" sz="1600" b="1" dirty="0">
                  <a:solidFill>
                    <a:schemeClr val="bg2"/>
                  </a:solidFill>
                  <a:latin typeface="Arial" pitchFamily="34" charset="0"/>
                  <a:cs typeface="Arial" pitchFamily="34" charset="0"/>
                </a:rPr>
                <a:t>Automate</a:t>
              </a:r>
            </a:p>
          </p:txBody>
        </p:sp>
      </p:grpSp>
      <p:pic>
        <p:nvPicPr>
          <p:cNvPr id="58" name="Picture 30" descr="L-Membrane_CMYK_Master_Smal"/>
          <p:cNvPicPr>
            <a:picLocks noChangeAspect="1" noChangeArrowheads="1"/>
          </p:cNvPicPr>
          <p:nvPr/>
        </p:nvPicPr>
        <p:blipFill>
          <a:blip r:embed="rId17" cstate="print"/>
          <a:srcRect/>
          <a:stretch>
            <a:fillRect/>
          </a:stretch>
        </p:blipFill>
        <p:spPr bwMode="hidden">
          <a:xfrm>
            <a:off x="4156634" y="2522311"/>
            <a:ext cx="3657600" cy="3305175"/>
          </a:xfrm>
          <a:prstGeom prst="rect">
            <a:avLst/>
          </a:prstGeom>
          <a:noFill/>
          <a:effectLst>
            <a:softEdge rad="12700"/>
          </a:effectLst>
        </p:spPr>
      </p:pic>
      <p:pic>
        <p:nvPicPr>
          <p:cNvPr id="59" name="Picture 58">
            <a:extLst>
              <a:ext uri="{FF2B5EF4-FFF2-40B4-BE49-F238E27FC236}">
                <a16:creationId xmlns:a16="http://schemas.microsoft.com/office/drawing/2014/main" id="{ECA7547E-7C28-4FD8-821B-5A434F9B2A2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686800" y="5181600"/>
            <a:ext cx="1264540" cy="642600"/>
          </a:xfrm>
          <a:prstGeom prst="rect">
            <a:avLst/>
          </a:prstGeom>
        </p:spPr>
      </p:pic>
    </p:spTree>
    <p:extLst>
      <p:ext uri="{BB962C8B-B14F-4D97-AF65-F5344CB8AC3E}">
        <p14:creationId xmlns:p14="http://schemas.microsoft.com/office/powerpoint/2010/main" val="26409784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ABC45-A5DF-B678-E44D-93DEA728C5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A2708-D046-F9B0-D5C6-12137F672D3E}"/>
              </a:ext>
            </a:extLst>
          </p:cNvPr>
          <p:cNvSpPr>
            <a:spLocks noGrp="1"/>
          </p:cNvSpPr>
          <p:nvPr>
            <p:ph type="title"/>
          </p:nvPr>
        </p:nvSpPr>
        <p:spPr>
          <a:xfrm>
            <a:off x="609602" y="457200"/>
            <a:ext cx="10769600" cy="990600"/>
          </a:xfrm>
        </p:spPr>
        <p:txBody>
          <a:bodyPr/>
          <a:lstStyle/>
          <a:p>
            <a:r>
              <a:rPr lang="en-IN" dirty="0"/>
              <a:t>What is interoperability? </a:t>
            </a:r>
          </a:p>
        </p:txBody>
      </p:sp>
      <p:pic>
        <p:nvPicPr>
          <p:cNvPr id="3" name="Picture 2">
            <a:extLst>
              <a:ext uri="{FF2B5EF4-FFF2-40B4-BE49-F238E27FC236}">
                <a16:creationId xmlns:a16="http://schemas.microsoft.com/office/drawing/2014/main" id="{353CA747-9583-77E0-7128-18DB0F2F71B6}"/>
              </a:ext>
            </a:extLst>
          </p:cNvPr>
          <p:cNvPicPr>
            <a:picLocks noChangeAspect="1"/>
          </p:cNvPicPr>
          <p:nvPr/>
        </p:nvPicPr>
        <p:blipFill>
          <a:blip r:embed="rId3"/>
          <a:stretch>
            <a:fillRect/>
          </a:stretch>
        </p:blipFill>
        <p:spPr>
          <a:xfrm>
            <a:off x="6698370" y="1930343"/>
            <a:ext cx="4786243" cy="3164294"/>
          </a:xfrm>
          <a:prstGeom prst="rect">
            <a:avLst/>
          </a:prstGeom>
        </p:spPr>
      </p:pic>
      <p:cxnSp>
        <p:nvCxnSpPr>
          <p:cNvPr id="4" name="Straight Arrow Connector 3">
            <a:extLst>
              <a:ext uri="{FF2B5EF4-FFF2-40B4-BE49-F238E27FC236}">
                <a16:creationId xmlns:a16="http://schemas.microsoft.com/office/drawing/2014/main" id="{EE89D288-B40B-616F-C8AA-518767137412}"/>
              </a:ext>
            </a:extLst>
          </p:cNvPr>
          <p:cNvCxnSpPr>
            <a:cxnSpLocks/>
          </p:cNvCxnSpPr>
          <p:nvPr/>
        </p:nvCxnSpPr>
        <p:spPr>
          <a:xfrm>
            <a:off x="2408171" y="3842940"/>
            <a:ext cx="1291084" cy="0"/>
          </a:xfrm>
          <a:prstGeom prst="straightConnector1">
            <a:avLst/>
          </a:prstGeom>
          <a:ln w="5715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5BBFA46-DE29-252C-CAF5-AAD6833200FD}"/>
              </a:ext>
            </a:extLst>
          </p:cNvPr>
          <p:cNvPicPr>
            <a:picLocks noChangeAspect="1"/>
          </p:cNvPicPr>
          <p:nvPr/>
        </p:nvPicPr>
        <p:blipFill>
          <a:blip r:embed="rId4"/>
          <a:stretch>
            <a:fillRect/>
          </a:stretch>
        </p:blipFill>
        <p:spPr>
          <a:xfrm>
            <a:off x="880140" y="3164572"/>
            <a:ext cx="1291083" cy="1281590"/>
          </a:xfrm>
          <a:prstGeom prst="rect">
            <a:avLst/>
          </a:prstGeom>
        </p:spPr>
      </p:pic>
      <p:pic>
        <p:nvPicPr>
          <p:cNvPr id="6" name="Picture 2" descr="Python, for Experienced Programmers | by Jamie Bullock | Dev Genius | Medium">
            <a:extLst>
              <a:ext uri="{FF2B5EF4-FFF2-40B4-BE49-F238E27FC236}">
                <a16:creationId xmlns:a16="http://schemas.microsoft.com/office/drawing/2014/main" id="{810F9D67-0525-8564-1CFA-4834BDFB20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756" y="3295533"/>
            <a:ext cx="1494969" cy="105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0415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Logo" descr="logo647.png">
            <a:extLst>
              <a:ext uri="{FF2B5EF4-FFF2-40B4-BE49-F238E27FC236}">
                <a16:creationId xmlns:a16="http://schemas.microsoft.com/office/drawing/2014/main" id="{8FD4EDB0-97F3-3F2F-DED2-7F581FECF694}"/>
              </a:ext>
            </a:extLst>
          </p:cNvPr>
          <p:cNvPicPr>
            <a:picLocks noChangeAspect="1"/>
          </p:cNvPicPr>
          <p:nvPr/>
        </p:nvPicPr>
        <p:blipFill rotWithShape="1">
          <a:blip r:embed="rId3" cstate="print"/>
          <a:srcRect t="9494" r="76656"/>
          <a:stretch/>
        </p:blipFill>
        <p:spPr>
          <a:xfrm>
            <a:off x="10781944" y="1221348"/>
            <a:ext cx="1187292" cy="1249235"/>
          </a:xfrm>
          <a:prstGeom prst="rect">
            <a:avLst/>
          </a:prstGeom>
          <a:noFill/>
          <a:ln>
            <a:noFill/>
          </a:ln>
        </p:spPr>
      </p:pic>
      <p:sp>
        <p:nvSpPr>
          <p:cNvPr id="37" name="Speech Bubble: Rectangle with Corners Rounded 36">
            <a:extLst>
              <a:ext uri="{FF2B5EF4-FFF2-40B4-BE49-F238E27FC236}">
                <a16:creationId xmlns:a16="http://schemas.microsoft.com/office/drawing/2014/main" id="{5E5B3CBA-AD4C-4E29-F949-6E828EAD3C24}"/>
              </a:ext>
            </a:extLst>
          </p:cNvPr>
          <p:cNvSpPr/>
          <p:nvPr/>
        </p:nvSpPr>
        <p:spPr>
          <a:xfrm>
            <a:off x="1734662" y="2954100"/>
            <a:ext cx="5336275" cy="776763"/>
          </a:xfrm>
          <a:prstGeom prst="wedgeRoundRectCallout">
            <a:avLst>
              <a:gd name="adj1" fmla="val -54686"/>
              <a:gd name="adj2" fmla="val 43329"/>
              <a:gd name="adj3" fmla="val 16667"/>
            </a:avLst>
          </a:prstGeom>
          <a:solidFill>
            <a:srgbClr val="E6E5E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GB" sz="2133" dirty="0">
                <a:solidFill>
                  <a:srgbClr val="000000"/>
                </a:solidFill>
                <a:latin typeface="SF Pro Display" panose="00000400000000000000" pitchFamily="50" charset="0"/>
                <a:ea typeface="SF Pro Display" panose="00000400000000000000" pitchFamily="50" charset="0"/>
              </a:rPr>
              <a:t>Can I use my colleagues </a:t>
            </a:r>
            <a:r>
              <a:rPr lang="en-GB" sz="2133" b="1" dirty="0">
                <a:solidFill>
                  <a:srgbClr val="000000"/>
                </a:solidFill>
                <a:latin typeface="SF Pro Display" panose="00000400000000000000" pitchFamily="50" charset="0"/>
                <a:ea typeface="SF Pro Display" panose="00000400000000000000" pitchFamily="50" charset="0"/>
              </a:rPr>
              <a:t>MATLAB codes and apps</a:t>
            </a:r>
            <a:r>
              <a:rPr lang="en-GB" sz="2133" dirty="0">
                <a:solidFill>
                  <a:srgbClr val="000000"/>
                </a:solidFill>
                <a:latin typeface="SF Pro Display" panose="00000400000000000000" pitchFamily="50" charset="0"/>
                <a:ea typeface="SF Pro Display" panose="00000400000000000000" pitchFamily="50" charset="0"/>
              </a:rPr>
              <a:t> in Python?</a:t>
            </a:r>
            <a:endParaRPr kumimoji="0" lang="en-US" sz="2133" b="0" i="0" u="none" strike="noStrike" kern="1200" cap="none" spc="0" normalizeH="0" baseline="0" noProof="0" dirty="0">
              <a:ln>
                <a:noFill/>
              </a:ln>
              <a:solidFill>
                <a:srgbClr val="000000"/>
              </a:solidFill>
              <a:effectLst/>
              <a:uLnTx/>
              <a:uFillTx/>
              <a:latin typeface="SF Pro Display" panose="00000400000000000000" pitchFamily="50" charset="0"/>
              <a:ea typeface="SF Pro Display" panose="00000400000000000000" pitchFamily="50" charset="0"/>
              <a:cs typeface="+mn-cs"/>
            </a:endParaRPr>
          </a:p>
        </p:txBody>
      </p:sp>
      <p:sp>
        <p:nvSpPr>
          <p:cNvPr id="38" name="Speech Bubble: Rectangle with Corners Rounded 37">
            <a:extLst>
              <a:ext uri="{FF2B5EF4-FFF2-40B4-BE49-F238E27FC236}">
                <a16:creationId xmlns:a16="http://schemas.microsoft.com/office/drawing/2014/main" id="{6C275C18-05B2-8247-E870-BD7B4DF002F6}"/>
              </a:ext>
            </a:extLst>
          </p:cNvPr>
          <p:cNvSpPr/>
          <p:nvPr/>
        </p:nvSpPr>
        <p:spPr>
          <a:xfrm>
            <a:off x="2245879" y="3795166"/>
            <a:ext cx="8454165" cy="544155"/>
          </a:xfrm>
          <a:prstGeom prst="wedgeRoundRectCallout">
            <a:avLst>
              <a:gd name="adj1" fmla="val 52420"/>
              <a:gd name="adj2" fmla="val 19619"/>
              <a:gd name="adj3" fmla="val 16667"/>
            </a:avLst>
          </a:prstGeom>
          <a:solidFill>
            <a:srgbClr val="0D85F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F Pro Display" panose="00000400000000000000" pitchFamily="50" charset="0"/>
                <a:ea typeface="SF Pro Display" panose="00000400000000000000" pitchFamily="50" charset="0"/>
              </a:rPr>
              <a:t>Yes! You can import saved MATLAB </a:t>
            </a:r>
            <a:r>
              <a:rPr lang="en-US" sz="2000" dirty="0">
                <a:solidFill>
                  <a:srgbClr val="FFFFFF"/>
                </a:solidFill>
                <a:latin typeface="SF Pro Display" panose="00000400000000000000" pitchFamily="50" charset="0"/>
                <a:ea typeface="SF Pro Display" panose="00000400000000000000" pitchFamily="50" charset="0"/>
              </a:rPr>
              <a:t>models, apps and scripts into </a:t>
            </a:r>
            <a:r>
              <a:rPr kumimoji="0" lang="en-US" sz="2000" b="0" i="0" u="none" strike="noStrike" kern="1200" cap="none" spc="0" normalizeH="0" baseline="0" noProof="0" dirty="0">
                <a:ln>
                  <a:noFill/>
                </a:ln>
                <a:solidFill>
                  <a:srgbClr val="FFFFFF"/>
                </a:solidFill>
                <a:effectLst/>
                <a:uLnTx/>
                <a:uFillTx/>
                <a:latin typeface="SF Pro Display" panose="00000400000000000000" pitchFamily="50" charset="0"/>
                <a:ea typeface="SF Pro Display" panose="00000400000000000000" pitchFamily="50" charset="0"/>
              </a:rPr>
              <a:t>Python!</a:t>
            </a:r>
          </a:p>
        </p:txBody>
      </p:sp>
      <p:pic>
        <p:nvPicPr>
          <p:cNvPr id="39" name="Logo" descr="logo647.png">
            <a:extLst>
              <a:ext uri="{FF2B5EF4-FFF2-40B4-BE49-F238E27FC236}">
                <a16:creationId xmlns:a16="http://schemas.microsoft.com/office/drawing/2014/main" id="{8897F3C9-7031-085F-CF1C-2D7D16FA376D}"/>
              </a:ext>
            </a:extLst>
          </p:cNvPr>
          <p:cNvPicPr>
            <a:picLocks noChangeAspect="1"/>
          </p:cNvPicPr>
          <p:nvPr/>
        </p:nvPicPr>
        <p:blipFill rotWithShape="1">
          <a:blip r:embed="rId3" cstate="print"/>
          <a:srcRect t="9494" r="76656"/>
          <a:stretch/>
        </p:blipFill>
        <p:spPr>
          <a:xfrm>
            <a:off x="10781944" y="3481045"/>
            <a:ext cx="1187292" cy="1249235"/>
          </a:xfrm>
          <a:prstGeom prst="rect">
            <a:avLst/>
          </a:prstGeom>
          <a:noFill/>
          <a:ln>
            <a:noFill/>
          </a:ln>
        </p:spPr>
      </p:pic>
      <p:sp>
        <p:nvSpPr>
          <p:cNvPr id="44" name="Speech Bubble: Rectangle with Corners Rounded 43">
            <a:extLst>
              <a:ext uri="{FF2B5EF4-FFF2-40B4-BE49-F238E27FC236}">
                <a16:creationId xmlns:a16="http://schemas.microsoft.com/office/drawing/2014/main" id="{B3757D30-C83A-C8A5-B839-8546E8AF3DD8}"/>
              </a:ext>
            </a:extLst>
          </p:cNvPr>
          <p:cNvSpPr/>
          <p:nvPr/>
        </p:nvSpPr>
        <p:spPr>
          <a:xfrm>
            <a:off x="1802964" y="4962306"/>
            <a:ext cx="8059359" cy="709673"/>
          </a:xfrm>
          <a:prstGeom prst="wedgeRoundRectCallout">
            <a:avLst>
              <a:gd name="adj1" fmla="val -53564"/>
              <a:gd name="adj2" fmla="val 44014"/>
              <a:gd name="adj3" fmla="val 16667"/>
            </a:avLst>
          </a:prstGeom>
          <a:solidFill>
            <a:srgbClr val="E6E5E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SF Pro Display" panose="00000400000000000000" pitchFamily="50" charset="0"/>
                <a:ea typeface="SF Pro Display" panose="00000400000000000000" pitchFamily="50" charset="0"/>
                <a:cs typeface="+mn-cs"/>
              </a:rPr>
              <a:t>Can I build an</a:t>
            </a:r>
            <a:r>
              <a:rPr kumimoji="0" lang="en-US" sz="2133" b="0" i="0" u="none" strike="noStrike" kern="1200" cap="none" spc="0" normalizeH="0" noProof="0" dirty="0">
                <a:ln>
                  <a:noFill/>
                </a:ln>
                <a:solidFill>
                  <a:srgbClr val="000000"/>
                </a:solidFill>
                <a:effectLst/>
                <a:uLnTx/>
                <a:uFillTx/>
                <a:latin typeface="SF Pro Display" panose="00000400000000000000" pitchFamily="50" charset="0"/>
                <a:ea typeface="SF Pro Display" panose="00000400000000000000" pitchFamily="50" charset="0"/>
                <a:cs typeface="+mn-cs"/>
              </a:rPr>
              <a:t> engineering project using a Python AI algorithm and deploy it to hardware?</a:t>
            </a:r>
            <a:endParaRPr kumimoji="0" lang="en-US" sz="2133" b="0" i="0" u="none" strike="noStrike" kern="1200" cap="none" spc="0" normalizeH="0" baseline="0" noProof="0" dirty="0">
              <a:ln>
                <a:noFill/>
              </a:ln>
              <a:solidFill>
                <a:srgbClr val="000000"/>
              </a:solidFill>
              <a:effectLst/>
              <a:uLnTx/>
              <a:uFillTx/>
              <a:latin typeface="SF Pro Display" panose="00000400000000000000" pitchFamily="50" charset="0"/>
              <a:ea typeface="SF Pro Display" panose="00000400000000000000" pitchFamily="50" charset="0"/>
              <a:cs typeface="+mn-cs"/>
            </a:endParaRPr>
          </a:p>
        </p:txBody>
      </p:sp>
      <p:sp>
        <p:nvSpPr>
          <p:cNvPr id="45" name="Speech Bubble: Rectangle with Corners Rounded 44">
            <a:extLst>
              <a:ext uri="{FF2B5EF4-FFF2-40B4-BE49-F238E27FC236}">
                <a16:creationId xmlns:a16="http://schemas.microsoft.com/office/drawing/2014/main" id="{32BEF8D8-0EEA-153A-7CA2-7274A115585B}"/>
              </a:ext>
            </a:extLst>
          </p:cNvPr>
          <p:cNvSpPr/>
          <p:nvPr/>
        </p:nvSpPr>
        <p:spPr>
          <a:xfrm>
            <a:off x="3939735" y="1611880"/>
            <a:ext cx="6793484" cy="521243"/>
          </a:xfrm>
          <a:prstGeom prst="wedgeRoundRectCallout">
            <a:avLst>
              <a:gd name="adj1" fmla="val 52340"/>
              <a:gd name="adj2" fmla="val 20828"/>
              <a:gd name="adj3" fmla="val 16667"/>
            </a:avLst>
          </a:prstGeom>
          <a:solidFill>
            <a:srgbClr val="0D85F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F Pro Display" panose="00000400000000000000" pitchFamily="50" charset="0"/>
                <a:ea typeface="SF Pro Display" panose="00000400000000000000" pitchFamily="50" charset="0"/>
                <a:cs typeface="+mn-cs"/>
              </a:rPr>
              <a:t>You can call Python code and models</a:t>
            </a:r>
            <a:r>
              <a:rPr kumimoji="0" lang="en-US" sz="2000" b="0" i="0" u="none" strike="noStrike" kern="1200" cap="none" spc="0" normalizeH="0" noProof="0" dirty="0">
                <a:ln>
                  <a:noFill/>
                </a:ln>
                <a:solidFill>
                  <a:srgbClr val="FFFFFF"/>
                </a:solidFill>
                <a:effectLst/>
                <a:uLnTx/>
                <a:uFillTx/>
                <a:latin typeface="SF Pro Display" panose="00000400000000000000" pitchFamily="50" charset="0"/>
                <a:ea typeface="SF Pro Display" panose="00000400000000000000" pitchFamily="50" charset="0"/>
                <a:cs typeface="+mn-cs"/>
              </a:rPr>
              <a:t> </a:t>
            </a:r>
            <a:r>
              <a:rPr kumimoji="0" lang="en-US" sz="2000" b="0" i="0" u="none" strike="noStrike" kern="1200" cap="none" spc="0" normalizeH="0" baseline="0" noProof="0" dirty="0">
                <a:ln>
                  <a:noFill/>
                </a:ln>
                <a:solidFill>
                  <a:srgbClr val="FFFFFF"/>
                </a:solidFill>
                <a:effectLst/>
                <a:uLnTx/>
                <a:uFillTx/>
                <a:latin typeface="SF Pro Display" panose="00000400000000000000" pitchFamily="50" charset="0"/>
                <a:ea typeface="SF Pro Display" panose="00000400000000000000" pitchFamily="50" charset="0"/>
                <a:cs typeface="+mn-cs"/>
              </a:rPr>
              <a:t>directly from MATLAB!</a:t>
            </a:r>
            <a:endParaRPr kumimoji="0" lang="en-US" sz="2400" b="0" i="0" u="none" strike="noStrike" kern="1200" cap="none" spc="0" normalizeH="0" baseline="0" noProof="0" dirty="0">
              <a:ln>
                <a:noFill/>
              </a:ln>
              <a:solidFill>
                <a:srgbClr val="FFFFFF"/>
              </a:solidFill>
              <a:effectLst/>
              <a:uLnTx/>
              <a:uFillTx/>
              <a:latin typeface="SF Pro Display" panose="00000400000000000000" pitchFamily="50" charset="0"/>
              <a:ea typeface="SF Pro Display" panose="00000400000000000000" pitchFamily="50" charset="0"/>
              <a:cs typeface="+mn-cs"/>
            </a:endParaRPr>
          </a:p>
        </p:txBody>
      </p:sp>
      <p:sp>
        <p:nvSpPr>
          <p:cNvPr id="46" name="Speech Bubble: Rectangle with Corners Rounded 45">
            <a:extLst>
              <a:ext uri="{FF2B5EF4-FFF2-40B4-BE49-F238E27FC236}">
                <a16:creationId xmlns:a16="http://schemas.microsoft.com/office/drawing/2014/main" id="{CD956E6D-8D22-99A3-EE5F-81ECE4ECB94C}"/>
              </a:ext>
            </a:extLst>
          </p:cNvPr>
          <p:cNvSpPr/>
          <p:nvPr/>
        </p:nvSpPr>
        <p:spPr>
          <a:xfrm>
            <a:off x="1734662" y="712187"/>
            <a:ext cx="6272379" cy="836061"/>
          </a:xfrm>
          <a:prstGeom prst="wedgeRoundRectCallout">
            <a:avLst>
              <a:gd name="adj1" fmla="val -54038"/>
              <a:gd name="adj2" fmla="val 43980"/>
              <a:gd name="adj3" fmla="val 16667"/>
            </a:avLst>
          </a:prstGeom>
          <a:solidFill>
            <a:srgbClr val="E6E5E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SF Pro Display" panose="00000400000000000000" pitchFamily="50" charset="0"/>
                <a:ea typeface="SF Pro Display" panose="00000400000000000000" pitchFamily="50" charset="0"/>
                <a:cs typeface="+mn-cs"/>
              </a:rPr>
              <a:t>I would like to </a:t>
            </a:r>
            <a:r>
              <a:rPr kumimoji="0" lang="en-US" sz="2133" b="1" i="0" u="none" strike="noStrike" kern="1200" cap="none" spc="0" normalizeH="0" baseline="0" noProof="0" dirty="0">
                <a:ln>
                  <a:noFill/>
                </a:ln>
                <a:solidFill>
                  <a:srgbClr val="000000"/>
                </a:solidFill>
                <a:effectLst/>
                <a:uLnTx/>
                <a:uFillTx/>
                <a:latin typeface="SF Pro Display" panose="00000400000000000000" pitchFamily="50" charset="0"/>
                <a:ea typeface="SF Pro Display" panose="00000400000000000000" pitchFamily="50" charset="0"/>
                <a:cs typeface="+mn-cs"/>
              </a:rPr>
              <a:t>integrate my colleagues’ Python codes </a:t>
            </a:r>
            <a:br>
              <a:rPr kumimoji="0" lang="en-US" sz="2133" b="1" i="0" u="none" strike="noStrike" kern="1200" cap="none" spc="0" normalizeH="0" baseline="0" noProof="0" dirty="0">
                <a:ln>
                  <a:noFill/>
                </a:ln>
                <a:solidFill>
                  <a:srgbClr val="000000"/>
                </a:solidFill>
                <a:effectLst/>
                <a:uLnTx/>
                <a:uFillTx/>
                <a:latin typeface="SF Pro Display" panose="00000400000000000000" pitchFamily="50" charset="0"/>
                <a:ea typeface="SF Pro Display" panose="00000400000000000000" pitchFamily="50" charset="0"/>
                <a:cs typeface="+mn-cs"/>
              </a:rPr>
            </a:br>
            <a:r>
              <a:rPr kumimoji="0" lang="en-US" sz="2133" b="0" i="0" u="none" strike="noStrike" kern="1200" cap="none" spc="0" normalizeH="0" baseline="0" noProof="0" dirty="0">
                <a:ln>
                  <a:noFill/>
                </a:ln>
                <a:solidFill>
                  <a:srgbClr val="000000"/>
                </a:solidFill>
                <a:effectLst/>
                <a:uLnTx/>
                <a:uFillTx/>
                <a:latin typeface="SF Pro Display" panose="00000400000000000000" pitchFamily="50" charset="0"/>
                <a:ea typeface="SF Pro Display" panose="00000400000000000000" pitchFamily="50" charset="0"/>
                <a:cs typeface="+mn-cs"/>
              </a:rPr>
              <a:t>in my MATLAB simulations models, is it possible? </a:t>
            </a:r>
          </a:p>
        </p:txBody>
      </p:sp>
      <p:sp>
        <p:nvSpPr>
          <p:cNvPr id="47" name="Speech Bubble: Rectangle with Corners Rounded 46">
            <a:extLst>
              <a:ext uri="{FF2B5EF4-FFF2-40B4-BE49-F238E27FC236}">
                <a16:creationId xmlns:a16="http://schemas.microsoft.com/office/drawing/2014/main" id="{B6332877-1B56-5B51-C0F9-E62E440A03BB}"/>
              </a:ext>
            </a:extLst>
          </p:cNvPr>
          <p:cNvSpPr/>
          <p:nvPr/>
        </p:nvSpPr>
        <p:spPr>
          <a:xfrm>
            <a:off x="2317154" y="5771997"/>
            <a:ext cx="8454165" cy="521243"/>
          </a:xfrm>
          <a:prstGeom prst="wedgeRoundRectCallout">
            <a:avLst>
              <a:gd name="adj1" fmla="val 52687"/>
              <a:gd name="adj2" fmla="val 46765"/>
              <a:gd name="adj3" fmla="val 16667"/>
            </a:avLst>
          </a:prstGeom>
          <a:solidFill>
            <a:srgbClr val="0D85F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F Pro Display" panose="00000400000000000000" pitchFamily="50" charset="0"/>
                <a:ea typeface="SF Pro Display" panose="00000400000000000000" pitchFamily="50" charset="0"/>
              </a:rPr>
              <a:t>Yes</a:t>
            </a:r>
            <a:r>
              <a:rPr lang="en-US" dirty="0">
                <a:solidFill>
                  <a:srgbClr val="FFFFFF"/>
                </a:solidFill>
                <a:latin typeface="SF Pro Display" panose="00000400000000000000" pitchFamily="50" charset="0"/>
                <a:ea typeface="SF Pro Display" panose="00000400000000000000" pitchFamily="50" charset="0"/>
              </a:rPr>
              <a:t>! Import the Python model into </a:t>
            </a:r>
            <a:r>
              <a:rPr kumimoji="0" lang="en-US" b="0" i="0" u="none" strike="noStrike" kern="1200" cap="none" spc="0" normalizeH="0" baseline="0" noProof="0" dirty="0">
                <a:ln>
                  <a:noFill/>
                </a:ln>
                <a:solidFill>
                  <a:srgbClr val="FFFFFF"/>
                </a:solidFill>
                <a:effectLst/>
                <a:uLnTx/>
                <a:uFillTx/>
                <a:latin typeface="SF Pro Display" panose="00000400000000000000" pitchFamily="50" charset="0"/>
                <a:ea typeface="SF Pro Display" panose="00000400000000000000" pitchFamily="50" charset="0"/>
              </a:rPr>
              <a:t>MATLAB/Simulink</a:t>
            </a:r>
            <a:r>
              <a:rPr kumimoji="0" lang="en-US" b="0" i="0" u="none" strike="noStrike" kern="1200" cap="none" spc="0" normalizeH="0" noProof="0" dirty="0">
                <a:ln>
                  <a:noFill/>
                </a:ln>
                <a:solidFill>
                  <a:srgbClr val="FFFFFF"/>
                </a:solidFill>
                <a:effectLst/>
                <a:uLnTx/>
                <a:uFillTx/>
                <a:latin typeface="SF Pro Display" panose="00000400000000000000" pitchFamily="50" charset="0"/>
                <a:ea typeface="SF Pro Display" panose="00000400000000000000" pitchFamily="50" charset="0"/>
              </a:rPr>
              <a:t> and then deploy it to hardware using automated code generation.</a:t>
            </a:r>
            <a:endParaRPr kumimoji="0" lang="en-US" b="0" i="0" u="none" strike="noStrike" kern="1200" cap="none" spc="0" normalizeH="0" baseline="0" noProof="0" dirty="0">
              <a:ln>
                <a:noFill/>
              </a:ln>
              <a:solidFill>
                <a:srgbClr val="FFFFFF"/>
              </a:solidFill>
              <a:effectLst/>
              <a:uLnTx/>
              <a:uFillTx/>
              <a:latin typeface="SF Pro Display" panose="00000400000000000000" pitchFamily="50" charset="0"/>
              <a:ea typeface="SF Pro Display" panose="00000400000000000000" pitchFamily="50" charset="0"/>
            </a:endParaRPr>
          </a:p>
        </p:txBody>
      </p:sp>
      <p:pic>
        <p:nvPicPr>
          <p:cNvPr id="48" name="Logo" descr="logo647.png">
            <a:extLst>
              <a:ext uri="{FF2B5EF4-FFF2-40B4-BE49-F238E27FC236}">
                <a16:creationId xmlns:a16="http://schemas.microsoft.com/office/drawing/2014/main" id="{5741DF1F-69FD-737E-3F28-738CE09142CA}"/>
              </a:ext>
            </a:extLst>
          </p:cNvPr>
          <p:cNvPicPr>
            <a:picLocks noChangeAspect="1"/>
          </p:cNvPicPr>
          <p:nvPr/>
        </p:nvPicPr>
        <p:blipFill rotWithShape="1">
          <a:blip r:embed="rId3" cstate="print"/>
          <a:srcRect t="9494" r="76656"/>
          <a:stretch/>
        </p:blipFill>
        <p:spPr>
          <a:xfrm>
            <a:off x="10853219" y="5736282"/>
            <a:ext cx="1187292" cy="1249235"/>
          </a:xfrm>
          <a:prstGeom prst="rect">
            <a:avLst/>
          </a:prstGeom>
          <a:noFill/>
          <a:ln>
            <a:noFill/>
          </a:ln>
        </p:spPr>
      </p:pic>
      <p:pic>
        <p:nvPicPr>
          <p:cNvPr id="49" name="Graphic 48" descr="Construction worker male with solid fill">
            <a:extLst>
              <a:ext uri="{FF2B5EF4-FFF2-40B4-BE49-F238E27FC236}">
                <a16:creationId xmlns:a16="http://schemas.microsoft.com/office/drawing/2014/main" id="{3EDD8644-CAB5-C6B9-8A36-BD215D216E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631" y="772443"/>
            <a:ext cx="914400" cy="914400"/>
          </a:xfrm>
          <a:prstGeom prst="rect">
            <a:avLst/>
          </a:prstGeom>
        </p:spPr>
      </p:pic>
      <p:pic>
        <p:nvPicPr>
          <p:cNvPr id="50" name="Graphic 49" descr="Programmer female with solid fill">
            <a:extLst>
              <a:ext uri="{FF2B5EF4-FFF2-40B4-BE49-F238E27FC236}">
                <a16:creationId xmlns:a16="http://schemas.microsoft.com/office/drawing/2014/main" id="{E95AC93A-C0C2-0DD6-D983-C89DB988EF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7631" y="2897772"/>
            <a:ext cx="914400" cy="914400"/>
          </a:xfrm>
          <a:prstGeom prst="rect">
            <a:avLst/>
          </a:prstGeom>
        </p:spPr>
      </p:pic>
      <p:pic>
        <p:nvPicPr>
          <p:cNvPr id="51" name="Graphic 50" descr="School boy outline">
            <a:extLst>
              <a:ext uri="{FF2B5EF4-FFF2-40B4-BE49-F238E27FC236}">
                <a16:creationId xmlns:a16="http://schemas.microsoft.com/office/drawing/2014/main" id="{C9C85867-335B-6ACB-1537-CC25D35362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7631" y="5171157"/>
            <a:ext cx="914400" cy="914400"/>
          </a:xfrm>
          <a:prstGeom prst="rect">
            <a:avLst/>
          </a:prstGeom>
        </p:spPr>
      </p:pic>
    </p:spTree>
    <p:extLst>
      <p:ext uri="{BB962C8B-B14F-4D97-AF65-F5344CB8AC3E}">
        <p14:creationId xmlns:p14="http://schemas.microsoft.com/office/powerpoint/2010/main" val="40921257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4" grpId="0" animBg="1"/>
      <p:bldP spid="45" grpId="0" animBg="1"/>
      <p:bldP spid="46" grpId="0"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644F-0672-B218-5F79-A7B8ED097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0DD24-8788-629C-3B50-95D9064E5F50}"/>
              </a:ext>
            </a:extLst>
          </p:cNvPr>
          <p:cNvSpPr>
            <a:spLocks noGrp="1"/>
          </p:cNvSpPr>
          <p:nvPr>
            <p:ph type="title"/>
          </p:nvPr>
        </p:nvSpPr>
        <p:spPr/>
        <p:txBody>
          <a:bodyPr/>
          <a:lstStyle/>
          <a:p>
            <a:pPr algn="ctr"/>
            <a:r>
              <a:rPr lang="en-US" sz="2800" dirty="0"/>
              <a:t>Ways to Interoperate</a:t>
            </a:r>
            <a:endParaRPr lang="en-US" dirty="0"/>
          </a:p>
        </p:txBody>
      </p:sp>
      <p:sp>
        <p:nvSpPr>
          <p:cNvPr id="9" name="Rectangle: Rounded Corners 8">
            <a:extLst>
              <a:ext uri="{FF2B5EF4-FFF2-40B4-BE49-F238E27FC236}">
                <a16:creationId xmlns:a16="http://schemas.microsoft.com/office/drawing/2014/main" id="{A2ECB46E-75A4-8316-CE16-11B77609243B}"/>
              </a:ext>
            </a:extLst>
          </p:cNvPr>
          <p:cNvSpPr/>
          <p:nvPr/>
        </p:nvSpPr>
        <p:spPr>
          <a:xfrm>
            <a:off x="1228817" y="2651427"/>
            <a:ext cx="2941278" cy="990600"/>
          </a:xfrm>
          <a:prstGeom prst="roundRect">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MATLAB-Python </a:t>
            </a:r>
            <a:r>
              <a:rPr lang="en-US" b="1" err="1">
                <a:solidFill>
                  <a:schemeClr val="tx1"/>
                </a:solidFill>
                <a:latin typeface="Arial" pitchFamily="34" charset="0"/>
                <a:cs typeface="Arial" pitchFamily="34" charset="0"/>
              </a:rPr>
              <a:t>Coexecution</a:t>
            </a:r>
            <a:endParaRPr lang="en-US" b="1">
              <a:solidFill>
                <a:schemeClr val="tx1"/>
              </a:solidFill>
              <a:latin typeface="Arial" pitchFamily="34" charset="0"/>
              <a:cs typeface="Arial" pitchFamily="34" charset="0"/>
            </a:endParaRPr>
          </a:p>
        </p:txBody>
      </p:sp>
      <p:sp>
        <p:nvSpPr>
          <p:cNvPr id="15" name="Rectangle: Rounded Corners 14">
            <a:extLst>
              <a:ext uri="{FF2B5EF4-FFF2-40B4-BE49-F238E27FC236}">
                <a16:creationId xmlns:a16="http://schemas.microsoft.com/office/drawing/2014/main" id="{FA70A112-6067-784B-E1AD-60DFC3CB977B}"/>
              </a:ext>
            </a:extLst>
          </p:cNvPr>
          <p:cNvSpPr/>
          <p:nvPr/>
        </p:nvSpPr>
        <p:spPr>
          <a:xfrm>
            <a:off x="1199456" y="1539257"/>
            <a:ext cx="1447801" cy="912159"/>
          </a:xfrm>
          <a:prstGeom prst="roundRect">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Python Interface</a:t>
            </a:r>
          </a:p>
        </p:txBody>
      </p:sp>
      <p:sp>
        <p:nvSpPr>
          <p:cNvPr id="16" name="Rectangle: Rounded Corners 15">
            <a:extLst>
              <a:ext uri="{FF2B5EF4-FFF2-40B4-BE49-F238E27FC236}">
                <a16:creationId xmlns:a16="http://schemas.microsoft.com/office/drawing/2014/main" id="{31E64532-A880-9FAC-7793-97663320676D}"/>
              </a:ext>
            </a:extLst>
          </p:cNvPr>
          <p:cNvSpPr/>
          <p:nvPr/>
        </p:nvSpPr>
        <p:spPr>
          <a:xfrm>
            <a:off x="2797318" y="1539256"/>
            <a:ext cx="1447801" cy="912159"/>
          </a:xfrm>
          <a:prstGeom prst="roundRect">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MATLAB Engine</a:t>
            </a:r>
          </a:p>
        </p:txBody>
      </p:sp>
      <p:sp>
        <p:nvSpPr>
          <p:cNvPr id="59" name="Rectangle: Rounded Corners 58">
            <a:extLst>
              <a:ext uri="{FF2B5EF4-FFF2-40B4-BE49-F238E27FC236}">
                <a16:creationId xmlns:a16="http://schemas.microsoft.com/office/drawing/2014/main" id="{533351CA-BE7D-E41B-9291-F45243312500}"/>
              </a:ext>
            </a:extLst>
          </p:cNvPr>
          <p:cNvSpPr/>
          <p:nvPr/>
        </p:nvSpPr>
        <p:spPr>
          <a:xfrm>
            <a:off x="6726057" y="2646436"/>
            <a:ext cx="4180972" cy="990600"/>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Model Exchange</a:t>
            </a:r>
          </a:p>
        </p:txBody>
      </p:sp>
      <p:sp>
        <p:nvSpPr>
          <p:cNvPr id="60" name="Rectangle: Rounded Corners 59">
            <a:extLst>
              <a:ext uri="{FF2B5EF4-FFF2-40B4-BE49-F238E27FC236}">
                <a16:creationId xmlns:a16="http://schemas.microsoft.com/office/drawing/2014/main" id="{4295A6E1-6564-0CC0-0165-1B8262E0F345}"/>
              </a:ext>
            </a:extLst>
          </p:cNvPr>
          <p:cNvSpPr/>
          <p:nvPr/>
        </p:nvSpPr>
        <p:spPr>
          <a:xfrm>
            <a:off x="8296110" y="1568768"/>
            <a:ext cx="1447801" cy="912159"/>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ONNX Converter</a:t>
            </a:r>
          </a:p>
        </p:txBody>
      </p:sp>
      <p:sp>
        <p:nvSpPr>
          <p:cNvPr id="61" name="Rectangle: Rounded Corners 60">
            <a:extLst>
              <a:ext uri="{FF2B5EF4-FFF2-40B4-BE49-F238E27FC236}">
                <a16:creationId xmlns:a16="http://schemas.microsoft.com/office/drawing/2014/main" id="{BBEDA478-0ADD-1703-48F0-FB34D05E5A55}"/>
              </a:ext>
            </a:extLst>
          </p:cNvPr>
          <p:cNvSpPr/>
          <p:nvPr/>
        </p:nvSpPr>
        <p:spPr>
          <a:xfrm>
            <a:off x="6535038" y="1556792"/>
            <a:ext cx="1600200" cy="912159"/>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TensorFlow Converter</a:t>
            </a:r>
          </a:p>
        </p:txBody>
      </p:sp>
      <p:sp>
        <p:nvSpPr>
          <p:cNvPr id="62" name="Rectangle: Rounded Corners 61">
            <a:extLst>
              <a:ext uri="{FF2B5EF4-FFF2-40B4-BE49-F238E27FC236}">
                <a16:creationId xmlns:a16="http://schemas.microsoft.com/office/drawing/2014/main" id="{C5D28050-BF28-D621-5822-1C4939349B22}"/>
              </a:ext>
            </a:extLst>
          </p:cNvPr>
          <p:cNvSpPr/>
          <p:nvPr/>
        </p:nvSpPr>
        <p:spPr>
          <a:xfrm>
            <a:off x="9904783" y="1568767"/>
            <a:ext cx="1447801" cy="912159"/>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Arial" pitchFamily="34" charset="0"/>
                <a:cs typeface="Arial" pitchFamily="34" charset="0"/>
              </a:rPr>
              <a:t>PyTorch</a:t>
            </a:r>
            <a:r>
              <a:rPr lang="en-US" b="1">
                <a:solidFill>
                  <a:schemeClr val="tx1"/>
                </a:solidFill>
                <a:latin typeface="Arial" pitchFamily="34" charset="0"/>
                <a:cs typeface="Arial" pitchFamily="34" charset="0"/>
              </a:rPr>
              <a:t> Converter</a:t>
            </a:r>
          </a:p>
        </p:txBody>
      </p:sp>
      <p:pic>
        <p:nvPicPr>
          <p:cNvPr id="3" name="Picture 2">
            <a:extLst>
              <a:ext uri="{FF2B5EF4-FFF2-40B4-BE49-F238E27FC236}">
                <a16:creationId xmlns:a16="http://schemas.microsoft.com/office/drawing/2014/main" id="{EC163F64-61AA-7BF0-748E-E164577EBAF0}"/>
              </a:ext>
            </a:extLst>
          </p:cNvPr>
          <p:cNvPicPr>
            <a:picLocks noChangeAspect="1"/>
          </p:cNvPicPr>
          <p:nvPr/>
        </p:nvPicPr>
        <p:blipFill>
          <a:blip r:embed="rId2"/>
          <a:stretch>
            <a:fillRect/>
          </a:stretch>
        </p:blipFill>
        <p:spPr>
          <a:xfrm>
            <a:off x="7543058" y="4042455"/>
            <a:ext cx="2953904" cy="1952893"/>
          </a:xfrm>
          <a:prstGeom prst="rect">
            <a:avLst/>
          </a:prstGeom>
        </p:spPr>
      </p:pic>
      <p:cxnSp>
        <p:nvCxnSpPr>
          <p:cNvPr id="5" name="Straight Arrow Connector 4">
            <a:extLst>
              <a:ext uri="{FF2B5EF4-FFF2-40B4-BE49-F238E27FC236}">
                <a16:creationId xmlns:a16="http://schemas.microsoft.com/office/drawing/2014/main" id="{D702D135-CC8F-09F1-23E1-9589077D0CA3}"/>
              </a:ext>
            </a:extLst>
          </p:cNvPr>
          <p:cNvCxnSpPr>
            <a:cxnSpLocks/>
          </p:cNvCxnSpPr>
          <p:nvPr/>
        </p:nvCxnSpPr>
        <p:spPr>
          <a:xfrm>
            <a:off x="2230135" y="5498766"/>
            <a:ext cx="1291084" cy="0"/>
          </a:xfrm>
          <a:prstGeom prst="straightConnector1">
            <a:avLst/>
          </a:prstGeom>
          <a:ln w="1905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Picture 2" descr="How do I make a desktop launcher for MATLAB in Linux? - MATLAB Answers -  MATLAB Central">
            <a:extLst>
              <a:ext uri="{FF2B5EF4-FFF2-40B4-BE49-F238E27FC236}">
                <a16:creationId xmlns:a16="http://schemas.microsoft.com/office/drawing/2014/main" id="{8BFB1CD1-BE8B-D9E2-49D6-FDC2722691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8238" y="5173666"/>
            <a:ext cx="673911" cy="6056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ython icon - Free download on Iconfinder">
            <a:extLst>
              <a:ext uri="{FF2B5EF4-FFF2-40B4-BE49-F238E27FC236}">
                <a16:creationId xmlns:a16="http://schemas.microsoft.com/office/drawing/2014/main" id="{883D196C-D8FE-C68D-0AA1-A78246B322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7705" y="5152463"/>
            <a:ext cx="648072"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68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B0E-B255-42E6-B9CD-F998B601BA76}"/>
              </a:ext>
            </a:extLst>
          </p:cNvPr>
          <p:cNvSpPr>
            <a:spLocks noGrp="1"/>
          </p:cNvSpPr>
          <p:nvPr>
            <p:ph type="title"/>
          </p:nvPr>
        </p:nvSpPr>
        <p:spPr/>
        <p:txBody>
          <a:bodyPr/>
          <a:lstStyle/>
          <a:p>
            <a:pPr algn="ctr"/>
            <a:r>
              <a:rPr lang="en-US" sz="2800" dirty="0"/>
              <a:t>Ways to Interoperate</a:t>
            </a:r>
            <a:endParaRPr lang="en-US" dirty="0"/>
          </a:p>
        </p:txBody>
      </p:sp>
      <p:sp>
        <p:nvSpPr>
          <p:cNvPr id="9" name="Rectangle: Rounded Corners 8">
            <a:extLst>
              <a:ext uri="{FF2B5EF4-FFF2-40B4-BE49-F238E27FC236}">
                <a16:creationId xmlns:a16="http://schemas.microsoft.com/office/drawing/2014/main" id="{10353BDA-544E-4C19-9592-FF38DC2CA409}"/>
              </a:ext>
            </a:extLst>
          </p:cNvPr>
          <p:cNvSpPr/>
          <p:nvPr/>
        </p:nvSpPr>
        <p:spPr>
          <a:xfrm>
            <a:off x="1228817" y="2651427"/>
            <a:ext cx="2941278" cy="990600"/>
          </a:xfrm>
          <a:prstGeom prst="roundRect">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MATLAB-Python </a:t>
            </a:r>
            <a:r>
              <a:rPr lang="en-US" b="1" err="1">
                <a:solidFill>
                  <a:schemeClr val="tx1"/>
                </a:solidFill>
                <a:latin typeface="Arial" pitchFamily="34" charset="0"/>
                <a:cs typeface="Arial" pitchFamily="34" charset="0"/>
              </a:rPr>
              <a:t>Coexecution</a:t>
            </a:r>
            <a:endParaRPr lang="en-US" b="1">
              <a:solidFill>
                <a:schemeClr val="tx1"/>
              </a:solidFill>
              <a:latin typeface="Arial" pitchFamily="34" charset="0"/>
              <a:cs typeface="Arial" pitchFamily="34" charset="0"/>
            </a:endParaRPr>
          </a:p>
        </p:txBody>
      </p:sp>
      <p:sp>
        <p:nvSpPr>
          <p:cNvPr id="15" name="Rectangle: Rounded Corners 14">
            <a:extLst>
              <a:ext uri="{FF2B5EF4-FFF2-40B4-BE49-F238E27FC236}">
                <a16:creationId xmlns:a16="http://schemas.microsoft.com/office/drawing/2014/main" id="{3F6A311C-6F15-431A-83D0-98460A598ED2}"/>
              </a:ext>
            </a:extLst>
          </p:cNvPr>
          <p:cNvSpPr/>
          <p:nvPr/>
        </p:nvSpPr>
        <p:spPr>
          <a:xfrm>
            <a:off x="1199456" y="1539257"/>
            <a:ext cx="1447801" cy="912159"/>
          </a:xfrm>
          <a:prstGeom prst="roundRect">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Python Interface</a:t>
            </a:r>
          </a:p>
        </p:txBody>
      </p:sp>
      <p:sp>
        <p:nvSpPr>
          <p:cNvPr id="16" name="Rectangle: Rounded Corners 15">
            <a:extLst>
              <a:ext uri="{FF2B5EF4-FFF2-40B4-BE49-F238E27FC236}">
                <a16:creationId xmlns:a16="http://schemas.microsoft.com/office/drawing/2014/main" id="{62649F01-D038-4E3C-9BD6-A2522C3366F5}"/>
              </a:ext>
            </a:extLst>
          </p:cNvPr>
          <p:cNvSpPr/>
          <p:nvPr/>
        </p:nvSpPr>
        <p:spPr>
          <a:xfrm>
            <a:off x="2797318" y="1539256"/>
            <a:ext cx="1447801" cy="912159"/>
          </a:xfrm>
          <a:prstGeom prst="roundRect">
            <a:avLst/>
          </a:prstGeom>
          <a:solidFill>
            <a:schemeClr val="tx2">
              <a:lumMod val="40000"/>
              <a:lumOff val="6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MATLAB Engine</a:t>
            </a:r>
          </a:p>
        </p:txBody>
      </p:sp>
      <p:sp>
        <p:nvSpPr>
          <p:cNvPr id="59" name="Rectangle: Rounded Corners 58">
            <a:extLst>
              <a:ext uri="{FF2B5EF4-FFF2-40B4-BE49-F238E27FC236}">
                <a16:creationId xmlns:a16="http://schemas.microsoft.com/office/drawing/2014/main" id="{03D63C5F-5E50-C27B-EA8A-5F99CEEF52C2}"/>
              </a:ext>
            </a:extLst>
          </p:cNvPr>
          <p:cNvSpPr/>
          <p:nvPr/>
        </p:nvSpPr>
        <p:spPr>
          <a:xfrm>
            <a:off x="6726057" y="2646436"/>
            <a:ext cx="4180972" cy="990600"/>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Model Exchange</a:t>
            </a:r>
          </a:p>
        </p:txBody>
      </p:sp>
      <p:sp>
        <p:nvSpPr>
          <p:cNvPr id="60" name="Rectangle: Rounded Corners 59">
            <a:extLst>
              <a:ext uri="{FF2B5EF4-FFF2-40B4-BE49-F238E27FC236}">
                <a16:creationId xmlns:a16="http://schemas.microsoft.com/office/drawing/2014/main" id="{19D0881F-DB4A-8161-1ED5-A87D17B85FAD}"/>
              </a:ext>
            </a:extLst>
          </p:cNvPr>
          <p:cNvSpPr/>
          <p:nvPr/>
        </p:nvSpPr>
        <p:spPr>
          <a:xfrm>
            <a:off x="8296110" y="1568768"/>
            <a:ext cx="1447801" cy="912159"/>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ONNX Converter</a:t>
            </a:r>
          </a:p>
        </p:txBody>
      </p:sp>
      <p:sp>
        <p:nvSpPr>
          <p:cNvPr id="61" name="Rectangle: Rounded Corners 60">
            <a:extLst>
              <a:ext uri="{FF2B5EF4-FFF2-40B4-BE49-F238E27FC236}">
                <a16:creationId xmlns:a16="http://schemas.microsoft.com/office/drawing/2014/main" id="{CEB2AC08-26B5-B7FB-ECF1-62F5912513BC}"/>
              </a:ext>
            </a:extLst>
          </p:cNvPr>
          <p:cNvSpPr/>
          <p:nvPr/>
        </p:nvSpPr>
        <p:spPr>
          <a:xfrm>
            <a:off x="6535038" y="1556792"/>
            <a:ext cx="1600200" cy="912159"/>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pitchFamily="34" charset="0"/>
                <a:cs typeface="Arial" pitchFamily="34" charset="0"/>
              </a:rPr>
              <a:t>TensorFlow Converter</a:t>
            </a:r>
          </a:p>
        </p:txBody>
      </p:sp>
      <p:sp>
        <p:nvSpPr>
          <p:cNvPr id="62" name="Rectangle: Rounded Corners 61">
            <a:extLst>
              <a:ext uri="{FF2B5EF4-FFF2-40B4-BE49-F238E27FC236}">
                <a16:creationId xmlns:a16="http://schemas.microsoft.com/office/drawing/2014/main" id="{3E669B32-FAAD-5982-112E-D97102803C4B}"/>
              </a:ext>
            </a:extLst>
          </p:cNvPr>
          <p:cNvSpPr/>
          <p:nvPr/>
        </p:nvSpPr>
        <p:spPr>
          <a:xfrm>
            <a:off x="9904783" y="1568767"/>
            <a:ext cx="1447801" cy="912159"/>
          </a:xfrm>
          <a:prstGeom prst="round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latin typeface="Arial" pitchFamily="34" charset="0"/>
                <a:cs typeface="Arial" pitchFamily="34" charset="0"/>
              </a:rPr>
              <a:t>PyTorch</a:t>
            </a:r>
            <a:r>
              <a:rPr lang="en-US" b="1">
                <a:solidFill>
                  <a:schemeClr val="tx1"/>
                </a:solidFill>
                <a:latin typeface="Arial" pitchFamily="34" charset="0"/>
                <a:cs typeface="Arial" pitchFamily="34" charset="0"/>
              </a:rPr>
              <a:t> Converter</a:t>
            </a:r>
          </a:p>
        </p:txBody>
      </p:sp>
      <p:sp>
        <p:nvSpPr>
          <p:cNvPr id="4" name="Rectangle 3">
            <a:extLst>
              <a:ext uri="{FF2B5EF4-FFF2-40B4-BE49-F238E27FC236}">
                <a16:creationId xmlns:a16="http://schemas.microsoft.com/office/drawing/2014/main" id="{3ECF75B7-27BB-770B-6FF1-7DB7F1152248}"/>
              </a:ext>
            </a:extLst>
          </p:cNvPr>
          <p:cNvSpPr/>
          <p:nvPr/>
        </p:nvSpPr>
        <p:spPr>
          <a:xfrm>
            <a:off x="839416" y="1196752"/>
            <a:ext cx="4089200" cy="5204048"/>
          </a:xfrm>
          <a:prstGeom prst="rect">
            <a:avLst/>
          </a:prstGeom>
          <a:no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Arial" pitchFamily="34" charset="0"/>
              <a:cs typeface="Arial" pitchFamily="34" charset="0"/>
            </a:endParaRPr>
          </a:p>
        </p:txBody>
      </p:sp>
      <p:pic>
        <p:nvPicPr>
          <p:cNvPr id="3" name="Picture 2">
            <a:extLst>
              <a:ext uri="{FF2B5EF4-FFF2-40B4-BE49-F238E27FC236}">
                <a16:creationId xmlns:a16="http://schemas.microsoft.com/office/drawing/2014/main" id="{45A99F19-55FF-D6AB-91D8-C84A6497B440}"/>
              </a:ext>
            </a:extLst>
          </p:cNvPr>
          <p:cNvPicPr>
            <a:picLocks noChangeAspect="1"/>
          </p:cNvPicPr>
          <p:nvPr/>
        </p:nvPicPr>
        <p:blipFill>
          <a:blip r:embed="rId2"/>
          <a:stretch>
            <a:fillRect/>
          </a:stretch>
        </p:blipFill>
        <p:spPr>
          <a:xfrm>
            <a:off x="7543058" y="4042455"/>
            <a:ext cx="2953904" cy="1952893"/>
          </a:xfrm>
          <a:prstGeom prst="rect">
            <a:avLst/>
          </a:prstGeom>
        </p:spPr>
      </p:pic>
      <p:cxnSp>
        <p:nvCxnSpPr>
          <p:cNvPr id="5" name="Straight Arrow Connector 4">
            <a:extLst>
              <a:ext uri="{FF2B5EF4-FFF2-40B4-BE49-F238E27FC236}">
                <a16:creationId xmlns:a16="http://schemas.microsoft.com/office/drawing/2014/main" id="{30726712-6D7F-711E-98AE-D516BC50C601}"/>
              </a:ext>
            </a:extLst>
          </p:cNvPr>
          <p:cNvCxnSpPr>
            <a:cxnSpLocks/>
          </p:cNvCxnSpPr>
          <p:nvPr/>
        </p:nvCxnSpPr>
        <p:spPr>
          <a:xfrm>
            <a:off x="2230135" y="5498766"/>
            <a:ext cx="1291084" cy="0"/>
          </a:xfrm>
          <a:prstGeom prst="straightConnector1">
            <a:avLst/>
          </a:prstGeom>
          <a:ln w="1905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Picture 2" descr="How do I make a desktop launcher for MATLAB in Linux? - MATLAB Answers -  MATLAB Central">
            <a:extLst>
              <a:ext uri="{FF2B5EF4-FFF2-40B4-BE49-F238E27FC236}">
                <a16:creationId xmlns:a16="http://schemas.microsoft.com/office/drawing/2014/main" id="{899F163F-EC41-4948-900B-7D6B2ACA38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8238" y="5173666"/>
            <a:ext cx="673911" cy="6056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ython icon - Free download on Iconfinder">
            <a:extLst>
              <a:ext uri="{FF2B5EF4-FFF2-40B4-BE49-F238E27FC236}">
                <a16:creationId xmlns:a16="http://schemas.microsoft.com/office/drawing/2014/main" id="{60553F35-B6F3-3566-6C50-4F6E27E119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7705" y="5152463"/>
            <a:ext cx="648072" cy="64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82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9" id="{8CB18E25-FDCF-FE47-B60E-1BE218BED890}" vid="{B0147505-00DB-FE41-B045-7DC51E0995A5}"/>
    </a:ext>
  </a:extLst>
</a:theme>
</file>

<file path=ppt/theme/theme10.xml><?xml version="1.0" encoding="utf-8"?>
<a:theme xmlns:a="http://schemas.openxmlformats.org/drawingml/2006/main" name="8_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EBD618CB-6207-4B41-A246-675FC36CB0F4}" vid="{B5D48090-354F-4C60-BEB6-01236D8A894F}"/>
    </a:ext>
  </a:extLst>
</a:theme>
</file>

<file path=ppt/theme/theme11.xml><?xml version="1.0" encoding="utf-8"?>
<a:theme xmlns:a="http://schemas.openxmlformats.org/drawingml/2006/main" name="Master1">
  <a:themeElements>
    <a:clrScheme name="Annual Meeting Color Palette">
      <a:dk1>
        <a:sysClr val="windowText" lastClr="000000"/>
      </a:dk1>
      <a:lt1>
        <a:sysClr val="window" lastClr="FFFFFF"/>
      </a:lt1>
      <a:dk2>
        <a:srgbClr val="000000"/>
      </a:dk2>
      <a:lt2>
        <a:srgbClr val="FFFFFF"/>
      </a:lt2>
      <a:accent1>
        <a:srgbClr val="00BBF6"/>
      </a:accent1>
      <a:accent2>
        <a:srgbClr val="FFFF66"/>
      </a:accent2>
      <a:accent3>
        <a:srgbClr val="FFC000"/>
      </a:accent3>
      <a:accent4>
        <a:srgbClr val="D9D9D9"/>
      </a:accent4>
      <a:accent5>
        <a:srgbClr val="FFFFFF"/>
      </a:accent5>
      <a:accent6>
        <a:srgbClr val="FFFFFF"/>
      </a:accent6>
      <a:hlink>
        <a:srgbClr val="FFFFFF"/>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BF6"/>
        </a:solidFill>
        <a:ln>
          <a:noFill/>
        </a:ln>
      </a:spPr>
      <a:bodyPr rtlCol="0" anchor="ctr"/>
      <a:lstStyle>
        <a:defPPr algn="ctr">
          <a:defRPr sz="6000" b="1" dirty="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bodyPr vert="horz" wrap="none" lIns="91440" tIns="45720" rIns="91440" bIns="45720" rtlCol="0">
        <a:spAutoFit/>
      </a:bodyPr>
      <a:lstStyle>
        <a:defPPr marL="857250" indent="-857250" defTabSz="1490432">
          <a:spcBef>
            <a:spcPct val="20000"/>
          </a:spcBef>
          <a:buClr>
            <a:schemeClr val="bg1"/>
          </a:buClr>
          <a:buSzPct val="75000"/>
          <a:buFont typeface="Wingdings" panose="05000000000000000000" pitchFamily="2" charset="2"/>
          <a:buChar char="§"/>
          <a:defRPr sz="5400" dirty="0" smtClean="0">
            <a:solidFill>
              <a:schemeClr val="bg1"/>
            </a:solidFill>
            <a:latin typeface="Arial" pitchFamily="34" charset="0"/>
            <a:cs typeface="Arial" pitchFamily="34" charset="0"/>
          </a:defRPr>
        </a:defPPr>
      </a:lstStyle>
    </a:txDef>
  </a:objectDefaults>
  <a:extraClrSchemeLst/>
</a:theme>
</file>

<file path=ppt/theme/theme12.xml><?xml version="1.0" encoding="utf-8"?>
<a:theme xmlns:a="http://schemas.openxmlformats.org/drawingml/2006/main" name="9_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6373C024-208B-4210-B9D7-DE9E6D46232F}" vid="{0AAF3998-E945-49EA-AE21-DC9C55644A98}"/>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6" id="{D5DDB77A-7A95-494D-BDB2-3B07E4E9C6D3}" vid="{6DD05541-C2C4-9745-96B7-E9779F5DB940}"/>
    </a:ext>
  </a:extLst>
</a:theme>
</file>

<file path=ppt/theme/theme3.xml><?xml version="1.0" encoding="utf-8"?>
<a:theme xmlns:a="http://schemas.openxmlformats.org/drawingml/2006/main" name="2_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9" id="{8CB18E25-FDCF-FE47-B60E-1BE218BED890}" vid="{B0147505-00DB-FE41-B045-7DC51E0995A5}"/>
    </a:ext>
  </a:extLst>
</a:theme>
</file>

<file path=ppt/theme/theme4.xml><?xml version="1.0" encoding="utf-8"?>
<a:theme xmlns:a="http://schemas.openxmlformats.org/drawingml/2006/main" name="3_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6" id="{D5DDB77A-7A95-494D-BDB2-3B07E4E9C6D3}" vid="{6DD05541-C2C4-9745-96B7-E9779F5DB940}"/>
    </a:ext>
  </a:extLst>
</a:theme>
</file>

<file path=ppt/theme/theme5.xml><?xml version="1.0" encoding="utf-8"?>
<a:theme xmlns:a="http://schemas.openxmlformats.org/drawingml/2006/main" name="4_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9" id="{8CB18E25-FDCF-FE47-B60E-1BE218BED890}" vid="{B0147505-00DB-FE41-B045-7DC51E0995A5}"/>
    </a:ext>
  </a:extLst>
</a:theme>
</file>

<file path=ppt/theme/theme6.xml><?xml version="1.0" encoding="utf-8"?>
<a:theme xmlns:a="http://schemas.openxmlformats.org/drawingml/2006/main" name="5_MW_Public_widescreen">
  <a:themeElements>
    <a:clrScheme name="Custom 3">
      <a:dk1>
        <a:srgbClr val="000000"/>
      </a:dk1>
      <a:lt1>
        <a:srgbClr val="FFFFFF"/>
      </a:lt1>
      <a:dk2>
        <a:srgbClr val="006EB8"/>
      </a:dk2>
      <a:lt2>
        <a:srgbClr val="EEECE1"/>
      </a:lt2>
      <a:accent1>
        <a:srgbClr val="95B3D7"/>
      </a:accent1>
      <a:accent2>
        <a:srgbClr val="7E2F8E"/>
      </a:accent2>
      <a:accent3>
        <a:srgbClr val="008013"/>
      </a:accent3>
      <a:accent4>
        <a:srgbClr val="C05708"/>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1318EB27-CC05-4D5E-9EFA-950FC8805703}" vid="{B86759C1-E09E-4556-857E-CDCF9A3C6ADA}"/>
    </a:ext>
  </a:extLst>
</a:theme>
</file>

<file path=ppt/theme/theme7.xml><?xml version="1.0" encoding="utf-8"?>
<a:theme xmlns:a="http://schemas.openxmlformats.org/drawingml/2006/main" name="6_MW_Public_widescreen">
  <a:themeElements>
    <a:clrScheme name="MathWorks">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D992D7DD-CA2E-4A61-A4BF-B55048F9C1A5}" vid="{967B863E-8A48-40AC-B3D6-4F73CD95E1A6}"/>
    </a:ext>
  </a:extLst>
</a:theme>
</file>

<file path=ppt/theme/theme8.xml><?xml version="1.0" encoding="utf-8"?>
<a:theme xmlns:a="http://schemas.openxmlformats.org/drawingml/2006/main" name="1_MW_Company_Overview">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_widescreen.potx" id="{B6699E88-D2C7-4000-9792-711E85ACF2D0}" vid="{87286DD2-E1A9-4D74-BF9A-4CF3A75F99F7}"/>
    </a:ext>
  </a:extLst>
</a:theme>
</file>

<file path=ppt/theme/theme9.xml><?xml version="1.0" encoding="utf-8"?>
<a:theme xmlns:a="http://schemas.openxmlformats.org/drawingml/2006/main" name="7_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9" id="{8CB18E25-FDCF-FE47-B60E-1BE218BED890}" vid="{B0147505-00DB-FE41-B045-7DC51E0995A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86F18DB27CBD4C9B55BAEA2A053B0F" ma:contentTypeVersion="9" ma:contentTypeDescription="Create a new document." ma:contentTypeScope="" ma:versionID="f8ea76f6a0db42c4523268893edc3b23">
  <xsd:schema xmlns:xsd="http://www.w3.org/2001/XMLSchema" xmlns:xs="http://www.w3.org/2001/XMLSchema" xmlns:p="http://schemas.microsoft.com/office/2006/metadata/properties" xmlns:ns2="ebcc4daf-7250-41a8-b31b-12711fe237b0" targetNamespace="http://schemas.microsoft.com/office/2006/metadata/properties" ma:root="true" ma:fieldsID="6d6641b19a51084aca168e52fa8ad9fa" ns2:_="">
    <xsd:import namespace="ebcc4daf-7250-41a8-b31b-12711fe237b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Proposedsolution" minOccurs="0"/>
                <xsd:element ref="ns2:MarketOpps"/>
                <xsd:element ref="ns2:CreationYear"/>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cc4daf-7250-41a8-b31b-12711fe237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Proposedsolution" ma:index="12" nillable="true" ma:displayName="Proposed solution" ma:format="Dropdown" ma:internalName="Proposedsolution">
      <xsd:simpleType>
        <xsd:restriction base="dms:Text">
          <xsd:maxLength value="255"/>
        </xsd:restriction>
      </xsd:simpleType>
    </xsd:element>
    <xsd:element name="MarketOpps" ma:index="13" ma:displayName="Market Opps" ma:description="Please use available Market Opportunities as defined in SFDC" ma:format="Dropdown" ma:internalName="MarketOpps">
      <xsd:simpleType>
        <xsd:restriction base="dms:Text">
          <xsd:maxLength value="255"/>
        </xsd:restriction>
      </xsd:simpleType>
    </xsd:element>
    <xsd:element name="CreationYear" ma:index="14" ma:displayName="Creation Year" ma:description="Year of creation" ma:format="Dropdown" ma:internalName="CreationYear">
      <xsd:simpleType>
        <xsd:restriction base="dms:Text">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arketOpps xmlns="ebcc4daf-7250-41a8-b31b-12711fe237b0">MATLAB</MarketOpps>
    <CreationYear xmlns="ebcc4daf-7250-41a8-b31b-12711fe237b0">2020</CreationYear>
    <Proposedsolution xmlns="ebcc4daf-7250-41a8-b31b-12711fe237b0" xsi:nil="true"/>
  </documentManagement>
</p:properties>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05E3BBBF-462E-4572-9196-72EBB10674DB}">
  <ds:schemaRefs>
    <ds:schemaRef ds:uri="ebcc4daf-7250-41a8-b31b-12711fe237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3B851B7-D313-4E85-A1E0-5976CFE11EC3}">
  <ds:schemaRefs>
    <ds:schemaRef ds:uri="http://purl.org/dc/terms/"/>
    <ds:schemaRef ds:uri="http://schemas.openxmlformats.org/package/2006/metadata/core-properties"/>
    <ds:schemaRef ds:uri="ebcc4daf-7250-41a8-b31b-12711fe237b0"/>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965</TotalTime>
  <Words>1527</Words>
  <Application>Microsoft Office PowerPoint</Application>
  <PresentationFormat>Widescreen</PresentationFormat>
  <Paragraphs>311</Paragraphs>
  <Slides>29</Slides>
  <Notes>16</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29</vt:i4>
      </vt:variant>
    </vt:vector>
  </HeadingPairs>
  <TitlesOfParts>
    <vt:vector size="52" baseType="lpstr">
      <vt:lpstr>Arial</vt:lpstr>
      <vt:lpstr>Calibri</vt:lpstr>
      <vt:lpstr>Consolas</vt:lpstr>
      <vt:lpstr>Courier New</vt:lpstr>
      <vt:lpstr>Futura Std Book</vt:lpstr>
      <vt:lpstr>Menlo</vt:lpstr>
      <vt:lpstr>Roboto</vt:lpstr>
      <vt:lpstr>Segoe UI</vt:lpstr>
      <vt:lpstr>SF Pro Display</vt:lpstr>
      <vt:lpstr>Symbol</vt:lpstr>
      <vt:lpstr>Wingdings</vt:lpstr>
      <vt:lpstr>MW_Public_widescreen</vt:lpstr>
      <vt:lpstr>1_MW_Public_widescreen</vt:lpstr>
      <vt:lpstr>2_MW_Public_widescreen</vt:lpstr>
      <vt:lpstr>3_MW_Public_widescreen</vt:lpstr>
      <vt:lpstr>4_MW_Public_widescreen</vt:lpstr>
      <vt:lpstr>5_MW_Public_widescreen</vt:lpstr>
      <vt:lpstr>6_MW_Public_widescreen</vt:lpstr>
      <vt:lpstr>1_MW_Company_Overview</vt:lpstr>
      <vt:lpstr>7_MW_Public_widescreen</vt:lpstr>
      <vt:lpstr>8_MW_Public_widescreen</vt:lpstr>
      <vt:lpstr>Master1</vt:lpstr>
      <vt:lpstr>9_MW_Public_widescreen</vt:lpstr>
      <vt:lpstr>PowerPoint Presentation</vt:lpstr>
      <vt:lpstr>PowerPoint Presentation</vt:lpstr>
      <vt:lpstr>Why use MATLAB and Python together?</vt:lpstr>
      <vt:lpstr>Examples of interoperability in Industry</vt:lpstr>
      <vt:lpstr>Data Analysis Workflow</vt:lpstr>
      <vt:lpstr>What is interoperability? </vt:lpstr>
      <vt:lpstr>PowerPoint Presentation</vt:lpstr>
      <vt:lpstr>Ways to Interoperate</vt:lpstr>
      <vt:lpstr>Ways to Interoperate</vt:lpstr>
      <vt:lpstr>PowerPoint Presentation</vt:lpstr>
      <vt:lpstr>PowerPoint Presentation</vt:lpstr>
      <vt:lpstr>Call MATLAB from Python MATLAB Engine API</vt:lpstr>
      <vt:lpstr>PowerPoint Presentation</vt:lpstr>
      <vt:lpstr>PowerPoint Presentation</vt:lpstr>
      <vt:lpstr>Ways to Interoperate</vt:lpstr>
      <vt:lpstr>MATLAB Central Community</vt:lpstr>
      <vt:lpstr>Onramp Courses</vt:lpstr>
      <vt:lpstr>MathWorks Engineering Support</vt:lpstr>
      <vt:lpstr>Support from MathWorks</vt:lpstr>
      <vt:lpstr>Contact Info &amp; Thank You!</vt:lpstr>
      <vt:lpstr>Deep Learning</vt:lpstr>
      <vt:lpstr>Resources</vt:lpstr>
      <vt:lpstr>Cheatsheet</vt:lpstr>
      <vt:lpstr>NEW MATLAB for Python Users Cheat Sheet</vt:lpstr>
      <vt:lpstr>MATLAB Answers – tag:"python"</vt:lpstr>
      <vt:lpstr>Python libraries in MATLAB (1) Directly call Python® functionality from MATLAB®</vt:lpstr>
      <vt:lpstr>Python libraries in MATLAB (2) Directly call Python® functionality from MATLAB®</vt:lpstr>
      <vt:lpstr>Additional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with Python @ Airbus for engineers &amp; scientists Data Access  Interoperability Deployment</dc:title>
  <dc:creator>Yann Debray</dc:creator>
  <cp:lastModifiedBy>Laura Keen</cp:lastModifiedBy>
  <cp:revision>31</cp:revision>
  <dcterms:created xsi:type="dcterms:W3CDTF">2020-07-16T08:49:53Z</dcterms:created>
  <dcterms:modified xsi:type="dcterms:W3CDTF">2025-07-01T14:13:44Z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0x0101000886F18DB27CBD4C9B55BAEA2A053B0F</vt:lpwstr>
  </property>
</Properties>
</file>